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4"/>
  </p:sldMasterIdLst>
  <p:notesMasterIdLst>
    <p:notesMasterId r:id="rId34"/>
  </p:notesMasterIdLst>
  <p:handoutMasterIdLst>
    <p:handoutMasterId r:id="rId35"/>
  </p:handoutMasterIdLst>
  <p:sldIdLst>
    <p:sldId id="256" r:id="rId5"/>
    <p:sldId id="259" r:id="rId6"/>
    <p:sldId id="271" r:id="rId7"/>
    <p:sldId id="261" r:id="rId8"/>
    <p:sldId id="257" r:id="rId9"/>
    <p:sldId id="272" r:id="rId10"/>
    <p:sldId id="260" r:id="rId11"/>
    <p:sldId id="274" r:id="rId12"/>
    <p:sldId id="285" r:id="rId13"/>
    <p:sldId id="286" r:id="rId14"/>
    <p:sldId id="287" r:id="rId15"/>
    <p:sldId id="262" r:id="rId16"/>
    <p:sldId id="263" r:id="rId17"/>
    <p:sldId id="289" r:id="rId18"/>
    <p:sldId id="275" r:id="rId19"/>
    <p:sldId id="273" r:id="rId20"/>
    <p:sldId id="279" r:id="rId21"/>
    <p:sldId id="281" r:id="rId22"/>
    <p:sldId id="280" r:id="rId23"/>
    <p:sldId id="290" r:id="rId24"/>
    <p:sldId id="282" r:id="rId25"/>
    <p:sldId id="283" r:id="rId26"/>
    <p:sldId id="264" r:id="rId27"/>
    <p:sldId id="267" r:id="rId28"/>
    <p:sldId id="291" r:id="rId29"/>
    <p:sldId id="258" r:id="rId30"/>
    <p:sldId id="268" r:id="rId31"/>
    <p:sldId id="276" r:id="rId32"/>
    <p:sldId id="270"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9" autoAdjust="0"/>
    <p:restoredTop sz="82258" autoAdjust="0"/>
  </p:normalViewPr>
  <p:slideViewPr>
    <p:cSldViewPr>
      <p:cViewPr>
        <p:scale>
          <a:sx n="100" d="100"/>
          <a:sy n="100" d="100"/>
        </p:scale>
        <p:origin x="864" y="738"/>
      </p:cViewPr>
      <p:guideLst>
        <p:guide orient="horz" pos="2160"/>
        <p:guide pos="2880"/>
      </p:guideLst>
    </p:cSldViewPr>
  </p:slideViewPr>
  <p:outlineViewPr>
    <p:cViewPr>
      <p:scale>
        <a:sx n="33" d="100"/>
        <a:sy n="33" d="100"/>
      </p:scale>
      <p:origin x="0" y="4488"/>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70462A3-29EF-E846-9B47-C6CD734D8867}" type="datetimeFigureOut">
              <a:rPr lang="en-US" smtClean="0"/>
              <a:t>2/24/2016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D6B8153-8C0F-0A42-BBE5-46B0A1DF8862}" type="slidenum">
              <a:rPr lang="en-US" smtClean="0"/>
              <a:t>‹#›</a:t>
            </a:fld>
            <a:endParaRPr lang="en-US"/>
          </a:p>
        </p:txBody>
      </p:sp>
    </p:spTree>
    <p:extLst>
      <p:ext uri="{BB962C8B-B14F-4D97-AF65-F5344CB8AC3E}">
        <p14:creationId xmlns:p14="http://schemas.microsoft.com/office/powerpoint/2010/main" val="15260989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052237-B1FE-A141-97B9-CC4776C66C2A}" type="datetimeFigureOut">
              <a:rPr lang="en-US" smtClean="0"/>
              <a:t>2/24/2016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E02BE1-9E69-514E-8292-142B7632F71E}" type="slidenum">
              <a:rPr lang="en-US" smtClean="0"/>
              <a:t>‹#›</a:t>
            </a:fld>
            <a:endParaRPr lang="en-US"/>
          </a:p>
        </p:txBody>
      </p:sp>
    </p:spTree>
    <p:extLst>
      <p:ext uri="{BB962C8B-B14F-4D97-AF65-F5344CB8AC3E}">
        <p14:creationId xmlns:p14="http://schemas.microsoft.com/office/powerpoint/2010/main" val="388534982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1</a:t>
            </a:fld>
            <a:endParaRPr lang="en-US"/>
          </a:p>
        </p:txBody>
      </p:sp>
    </p:spTree>
    <p:extLst>
      <p:ext uri="{BB962C8B-B14F-4D97-AF65-F5344CB8AC3E}">
        <p14:creationId xmlns:p14="http://schemas.microsoft.com/office/powerpoint/2010/main" val="20216738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Example of </a:t>
            </a:r>
            <a:r>
              <a:rPr lang="en-US" dirty="0" err="1" smtClean="0"/>
              <a:t>Openended</a:t>
            </a:r>
            <a:r>
              <a:rPr lang="en-US" dirty="0" smtClean="0"/>
              <a:t> Item</a:t>
            </a:r>
          </a:p>
          <a:p>
            <a:pPr lvl="0"/>
            <a:r>
              <a:rPr lang="en-US" b="1" dirty="0" smtClean="0"/>
              <a:t>  Opportunity to Validate </a:t>
            </a:r>
            <a:r>
              <a:rPr lang="en-US" b="1" dirty="0" err="1" smtClean="0"/>
              <a:t>Dignosis</a:t>
            </a:r>
            <a:endParaRPr lang="en-US" b="1" dirty="0" smtClean="0"/>
          </a:p>
          <a:p>
            <a:pPr lvl="0"/>
            <a:r>
              <a:rPr lang="en-US" b="1" dirty="0" smtClean="0"/>
              <a:t>  Opportunity to learn new Facets</a:t>
            </a:r>
          </a:p>
          <a:p>
            <a:pPr lvl="0"/>
            <a:endParaRPr lang="en-US" b="1" dirty="0" smtClean="0"/>
          </a:p>
          <a:p>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11</a:t>
            </a:fld>
            <a:endParaRPr lang="en-US"/>
          </a:p>
        </p:txBody>
      </p:sp>
    </p:spTree>
    <p:extLst>
      <p:ext uri="{BB962C8B-B14F-4D97-AF65-F5344CB8AC3E}">
        <p14:creationId xmlns:p14="http://schemas.microsoft.com/office/powerpoint/2010/main" val="2463958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Data from online assessment</a:t>
            </a:r>
            <a:r>
              <a:rPr lang="en-US" sz="1200" kern="1200" baseline="0" dirty="0" smtClean="0">
                <a:solidFill>
                  <a:schemeClr val="tx1"/>
                </a:solidFill>
                <a:effectLst/>
                <a:latin typeface="+mn-lt"/>
                <a:ea typeface="+mn-ea"/>
                <a:cs typeface="+mn-cs"/>
              </a:rPr>
              <a:t> propagates a report to Students</a:t>
            </a:r>
          </a:p>
          <a:p>
            <a:r>
              <a:rPr lang="en-US" sz="1200" kern="1200" baseline="0" dirty="0" smtClean="0">
                <a:solidFill>
                  <a:schemeClr val="tx1"/>
                </a:solidFill>
                <a:effectLst/>
                <a:latin typeface="+mn-lt"/>
                <a:ea typeface="+mn-ea"/>
                <a:cs typeface="+mn-cs"/>
              </a:rPr>
              <a:t> and a Teacher Report</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Teacher Report Summary </a:t>
            </a:r>
          </a:p>
          <a:p>
            <a:r>
              <a:rPr lang="en-US" sz="1200" b="1" kern="1200" dirty="0" smtClean="0">
                <a:solidFill>
                  <a:schemeClr val="tx1"/>
                </a:solidFill>
                <a:effectLst/>
                <a:latin typeface="+mn-lt"/>
                <a:ea typeface="+mn-ea"/>
                <a:cs typeface="+mn-cs"/>
              </a:rPr>
              <a:t>Two most frequently </a:t>
            </a:r>
            <a:r>
              <a:rPr lang="en-US" sz="1200" kern="1200" dirty="0" smtClean="0">
                <a:solidFill>
                  <a:schemeClr val="tx1"/>
                </a:solidFill>
                <a:effectLst/>
                <a:latin typeface="+mn-lt"/>
                <a:ea typeface="+mn-ea"/>
                <a:cs typeface="+mn-cs"/>
              </a:rPr>
              <a:t>occurring Facet diagnoses and </a:t>
            </a:r>
          </a:p>
          <a:p>
            <a:r>
              <a:rPr lang="en-US" sz="1200" kern="1200" dirty="0" smtClean="0">
                <a:solidFill>
                  <a:schemeClr val="tx1"/>
                </a:solidFill>
                <a:effectLst/>
                <a:latin typeface="+mn-lt"/>
                <a:ea typeface="+mn-ea"/>
                <a:cs typeface="+mn-cs"/>
              </a:rPr>
              <a:t>	relevant </a:t>
            </a:r>
            <a:r>
              <a:rPr lang="en-US" sz="1200" b="1" kern="1200" dirty="0" smtClean="0">
                <a:solidFill>
                  <a:schemeClr val="tx1"/>
                </a:solidFill>
                <a:effectLst/>
                <a:latin typeface="+mn-lt"/>
                <a:ea typeface="+mn-ea"/>
                <a:cs typeface="+mn-cs"/>
              </a:rPr>
              <a:t>Facet-based Prescriptive Activities</a:t>
            </a:r>
          </a:p>
          <a:p>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Frequencies of </a:t>
            </a:r>
            <a:r>
              <a:rPr lang="en-US" sz="1200" b="1" kern="1200" dirty="0" smtClean="0">
                <a:solidFill>
                  <a:schemeClr val="tx1"/>
                </a:solidFill>
                <a:effectLst/>
                <a:latin typeface="+mn-lt"/>
                <a:ea typeface="+mn-ea"/>
                <a:cs typeface="+mn-cs"/>
              </a:rPr>
              <a:t>other problematic Facets </a:t>
            </a:r>
            <a:r>
              <a:rPr lang="en-US" sz="1200" kern="1200" dirty="0" smtClean="0">
                <a:solidFill>
                  <a:schemeClr val="tx1"/>
                </a:solidFill>
                <a:effectLst/>
                <a:latin typeface="+mn-lt"/>
                <a:ea typeface="+mn-ea"/>
                <a:cs typeface="+mn-cs"/>
              </a:rPr>
              <a:t>also shown</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ID numbers for the students who chose </a:t>
            </a:r>
            <a:r>
              <a:rPr lang="en-US" sz="1200" kern="1200" dirty="0" smtClean="0">
                <a:solidFill>
                  <a:schemeClr val="tx1"/>
                </a:solidFill>
                <a:effectLst/>
                <a:latin typeface="+mn-lt"/>
                <a:ea typeface="+mn-ea"/>
                <a:cs typeface="+mn-cs"/>
              </a:rPr>
              <a:t>a response associated with each Facet at least twice (or at least once.)</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Deemphasized</a:t>
            </a:r>
            <a:r>
              <a:rPr lang="en-US" sz="1200" kern="1200" dirty="0" smtClean="0">
                <a:solidFill>
                  <a:schemeClr val="tx1"/>
                </a:solidFill>
                <a:effectLst/>
                <a:latin typeface="+mn-lt"/>
                <a:ea typeface="+mn-ea"/>
                <a:cs typeface="+mn-cs"/>
              </a:rPr>
              <a:t> in the lower left is the average of all students </a:t>
            </a:r>
            <a:r>
              <a:rPr lang="en-US" sz="1200" b="1" kern="1200" dirty="0" smtClean="0">
                <a:solidFill>
                  <a:schemeClr val="tx1"/>
                </a:solidFill>
                <a:effectLst/>
                <a:latin typeface="+mn-lt"/>
                <a:ea typeface="+mn-ea"/>
                <a:cs typeface="+mn-cs"/>
              </a:rPr>
              <a:t>% correct </a:t>
            </a:r>
            <a:r>
              <a:rPr lang="en-US" sz="1200" kern="1200" dirty="0" smtClean="0">
                <a:solidFill>
                  <a:schemeClr val="tx1"/>
                </a:solidFill>
                <a:effectLst/>
                <a:latin typeface="+mn-lt"/>
                <a:ea typeface="+mn-ea"/>
                <a:cs typeface="+mn-cs"/>
              </a:rPr>
              <a:t>in that class</a:t>
            </a:r>
          </a:p>
          <a:p>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12</a:t>
            </a:fld>
            <a:endParaRPr lang="en-US"/>
          </a:p>
        </p:txBody>
      </p:sp>
    </p:spTree>
    <p:extLst>
      <p:ext uri="{BB962C8B-B14F-4D97-AF65-F5344CB8AC3E}">
        <p14:creationId xmlns:p14="http://schemas.microsoft.com/office/powerpoint/2010/main" val="2746687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Matrix of </a:t>
            </a:r>
            <a:r>
              <a:rPr lang="en-US" sz="1200" b="1" kern="1200" dirty="0" smtClean="0">
                <a:solidFill>
                  <a:schemeClr val="tx1"/>
                </a:solidFill>
                <a:effectLst/>
                <a:latin typeface="+mn-lt"/>
                <a:ea typeface="+mn-ea"/>
                <a:cs typeface="+mn-cs"/>
              </a:rPr>
              <a:t>Assessment Items (across top) mapped to Student IDs (down</a:t>
            </a:r>
            <a:r>
              <a:rPr lang="en-US" sz="1200" b="1" kern="1200" baseline="0" dirty="0" smtClean="0">
                <a:solidFill>
                  <a:schemeClr val="tx1"/>
                </a:solidFill>
                <a:effectLst/>
                <a:latin typeface="+mn-lt"/>
                <a:ea typeface="+mn-ea"/>
                <a:cs typeface="+mn-cs"/>
              </a:rPr>
              <a:t> left side)</a:t>
            </a:r>
          </a:p>
          <a:p>
            <a:r>
              <a:rPr lang="en-US" sz="1200" b="1" kern="1200" baseline="0" dirty="0" smtClean="0">
                <a:solidFill>
                  <a:schemeClr val="tx1"/>
                </a:solidFill>
                <a:effectLst/>
                <a:latin typeface="+mn-lt"/>
                <a:ea typeface="+mn-ea"/>
                <a:cs typeface="+mn-cs"/>
              </a:rPr>
              <a:t>In each cell is the diagnostic Facet Code associated with that student’s response to that item.</a:t>
            </a:r>
          </a:p>
          <a:p>
            <a:r>
              <a:rPr lang="en-US" sz="1200" b="1" kern="1200" baseline="0" dirty="0" smtClean="0">
                <a:solidFill>
                  <a:schemeClr val="tx1"/>
                </a:solidFill>
                <a:effectLst/>
                <a:latin typeface="+mn-lt"/>
                <a:ea typeface="+mn-ea"/>
                <a:cs typeface="+mn-cs"/>
              </a:rPr>
              <a:t>NOT just % correct, but if not correct, what seems to be the student’s idea?</a:t>
            </a:r>
            <a:endParaRPr lang="en-US" sz="1200" b="1"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Reading across table </a:t>
            </a:r>
            <a:r>
              <a:rPr lang="en-US" sz="1200" kern="1200" dirty="0" smtClean="0">
                <a:solidFill>
                  <a:schemeClr val="tx1"/>
                </a:solidFill>
                <a:effectLst/>
                <a:latin typeface="+mn-lt"/>
                <a:ea typeface="+mn-ea"/>
                <a:cs typeface="+mn-cs"/>
              </a:rPr>
              <a:t>gives the teacher glimpse of individual student performance</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Cells of Matrix include Facet diagnosis </a:t>
            </a:r>
            <a:r>
              <a:rPr lang="en-US" sz="1200" kern="1200" dirty="0" smtClean="0">
                <a:solidFill>
                  <a:schemeClr val="tx1"/>
                </a:solidFill>
                <a:effectLst/>
                <a:latin typeface="+mn-lt"/>
                <a:ea typeface="+mn-ea"/>
                <a:cs typeface="+mn-cs"/>
              </a:rPr>
              <a:t>for MC and Numerical items.</a:t>
            </a:r>
          </a:p>
          <a:p>
            <a:r>
              <a:rPr lang="en-US" sz="1200" kern="1200" dirty="0" smtClean="0">
                <a:solidFill>
                  <a:schemeClr val="tx1"/>
                </a:solidFill>
                <a:effectLst/>
                <a:latin typeface="+mn-lt"/>
                <a:ea typeface="+mn-ea"/>
                <a:cs typeface="+mn-cs"/>
              </a:rPr>
              <a:t>	Text from </a:t>
            </a:r>
            <a:r>
              <a:rPr lang="en-US" sz="1200" b="1" kern="1200" dirty="0" smtClean="0">
                <a:solidFill>
                  <a:schemeClr val="tx1"/>
                </a:solidFill>
                <a:effectLst/>
                <a:latin typeface="+mn-lt"/>
                <a:ea typeface="+mn-ea"/>
                <a:cs typeface="+mn-cs"/>
              </a:rPr>
              <a:t>open-ended items is accessible </a:t>
            </a:r>
            <a:r>
              <a:rPr lang="en-US" sz="1200" kern="1200" dirty="0" smtClean="0">
                <a:solidFill>
                  <a:schemeClr val="tx1"/>
                </a:solidFill>
                <a:effectLst/>
                <a:latin typeface="+mn-lt"/>
                <a:ea typeface="+mn-ea"/>
                <a:cs typeface="+mn-cs"/>
              </a:rPr>
              <a:t>to teacher.</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Table also included </a:t>
            </a:r>
            <a:r>
              <a:rPr lang="en-US" sz="1200" b="1" kern="1200" dirty="0" smtClean="0">
                <a:solidFill>
                  <a:schemeClr val="tx1"/>
                </a:solidFill>
                <a:effectLst/>
                <a:latin typeface="+mn-lt"/>
                <a:ea typeface="+mn-ea"/>
                <a:cs typeface="+mn-cs"/>
              </a:rPr>
              <a:t>student’s self-report </a:t>
            </a:r>
            <a:r>
              <a:rPr lang="en-US" sz="1200" kern="1200" dirty="0" smtClean="0">
                <a:solidFill>
                  <a:schemeClr val="tx1"/>
                </a:solidFill>
                <a:effectLst/>
                <a:latin typeface="+mn-lt"/>
                <a:ea typeface="+mn-ea"/>
                <a:cs typeface="+mn-cs"/>
              </a:rPr>
              <a:t>of their understanding in unit</a:t>
            </a:r>
          </a:p>
          <a:p>
            <a:r>
              <a:rPr lang="en-US" sz="1200" kern="1200" dirty="0" smtClean="0">
                <a:solidFill>
                  <a:schemeClr val="tx1"/>
                </a:solidFill>
                <a:effectLst/>
                <a:latin typeface="+mn-lt"/>
                <a:ea typeface="+mn-ea"/>
                <a:cs typeface="+mn-cs"/>
              </a:rPr>
              <a:t>Also includes</a:t>
            </a:r>
            <a:r>
              <a:rPr lang="en-US" sz="1200" b="1" kern="1200" dirty="0" smtClean="0">
                <a:solidFill>
                  <a:schemeClr val="tx1"/>
                </a:solidFill>
                <a:effectLst/>
                <a:latin typeface="+mn-lt"/>
                <a:ea typeface="+mn-ea"/>
                <a:cs typeface="+mn-cs"/>
              </a:rPr>
              <a:t> %Correct </a:t>
            </a:r>
            <a:r>
              <a:rPr lang="en-US" sz="1200" kern="1200" dirty="0" smtClean="0">
                <a:solidFill>
                  <a:schemeClr val="tx1"/>
                </a:solidFill>
                <a:effectLst/>
                <a:latin typeface="+mn-lt"/>
                <a:ea typeface="+mn-ea"/>
                <a:cs typeface="+mn-cs"/>
              </a:rPr>
              <a:t>of the items that student encountered.</a:t>
            </a:r>
          </a:p>
          <a:p>
            <a:r>
              <a:rPr lang="en-US"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13</a:t>
            </a:fld>
            <a:endParaRPr lang="en-US"/>
          </a:p>
        </p:txBody>
      </p:sp>
    </p:spTree>
    <p:extLst>
      <p:ext uri="{BB962C8B-B14F-4D97-AF65-F5344CB8AC3E}">
        <p14:creationId xmlns:p14="http://schemas.microsoft.com/office/powerpoint/2010/main" val="18119481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smtClean="0"/>
              <a:t>What do I do after</a:t>
            </a:r>
            <a:r>
              <a:rPr lang="en-US" b="1" baseline="0" dirty="0" smtClean="0"/>
              <a:t> interpreting the data???</a:t>
            </a:r>
          </a:p>
          <a:p>
            <a:pPr lvl="0"/>
            <a:r>
              <a:rPr lang="en-US" b="1" dirty="0" smtClean="0"/>
              <a:t>Prescriptive activities specific to student difficulties </a:t>
            </a:r>
          </a:p>
          <a:p>
            <a:r>
              <a:rPr lang="en-US" b="1" dirty="0" smtClean="0"/>
              <a:t>Based on diagnosis resulting in a particular Facet</a:t>
            </a:r>
          </a:p>
          <a:p>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14</a:t>
            </a:fld>
            <a:endParaRPr lang="en-US"/>
          </a:p>
        </p:txBody>
      </p:sp>
    </p:spTree>
    <p:extLst>
      <p:ext uri="{BB962C8B-B14F-4D97-AF65-F5344CB8AC3E}">
        <p14:creationId xmlns:p14="http://schemas.microsoft.com/office/powerpoint/2010/main" val="24639589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Cycle of </a:t>
            </a:r>
          </a:p>
          <a:p>
            <a:r>
              <a:rPr lang="en-US" dirty="0" smtClean="0"/>
              <a:t> </a:t>
            </a:r>
            <a:r>
              <a:rPr lang="en-US" b="1" dirty="0" smtClean="0"/>
              <a:t> Collect </a:t>
            </a:r>
            <a:r>
              <a:rPr lang="en-US" dirty="0" smtClean="0"/>
              <a:t>FA responses</a:t>
            </a:r>
          </a:p>
          <a:p>
            <a:r>
              <a:rPr lang="en-US" baseline="0" dirty="0" smtClean="0"/>
              <a:t>  </a:t>
            </a:r>
            <a:r>
              <a:rPr lang="en-US" b="1" baseline="0" dirty="0" smtClean="0"/>
              <a:t>Interpre</a:t>
            </a:r>
            <a:r>
              <a:rPr lang="en-US" baseline="0" dirty="0" smtClean="0"/>
              <a:t>t using Facet Cluster</a:t>
            </a:r>
          </a:p>
          <a:p>
            <a:r>
              <a:rPr lang="en-US" baseline="0" dirty="0" smtClean="0"/>
              <a:t> </a:t>
            </a:r>
            <a:r>
              <a:rPr lang="en-US" b="1" baseline="0" dirty="0" smtClean="0"/>
              <a:t> Act </a:t>
            </a:r>
            <a:r>
              <a:rPr lang="en-US" baseline="0" dirty="0" smtClean="0"/>
              <a:t>to address problematic as well as productive ideas and learning goals.</a:t>
            </a:r>
            <a:endParaRPr lang="en-US" dirty="0" smtClean="0"/>
          </a:p>
          <a:p>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15</a:t>
            </a:fld>
            <a:endParaRPr lang="en-US"/>
          </a:p>
        </p:txBody>
      </p:sp>
    </p:spTree>
    <p:extLst>
      <p:ext uri="{BB962C8B-B14F-4D97-AF65-F5344CB8AC3E}">
        <p14:creationId xmlns:p14="http://schemas.microsoft.com/office/powerpoint/2010/main" val="5805494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 needed</a:t>
            </a:r>
          </a:p>
          <a:p>
            <a:endParaRPr lang="en-US" dirty="0" smtClean="0"/>
          </a:p>
          <a:p>
            <a:r>
              <a:rPr lang="en-US" dirty="0" smtClean="0"/>
              <a:t>Recently</a:t>
            </a:r>
            <a:r>
              <a:rPr lang="en-US" baseline="0" dirty="0" smtClean="0"/>
              <a:t> we have also noted that </a:t>
            </a:r>
            <a:r>
              <a:rPr lang="en-US" baseline="0" dirty="0" err="1" smtClean="0"/>
              <a:t>Diagnoser</a:t>
            </a:r>
            <a:r>
              <a:rPr lang="en-US" baseline="0" dirty="0" smtClean="0"/>
              <a:t> could help classroom assessment participate in the larger system of learning assessment in a district and even in high stakes testing—to make both more meaningful and actionable:</a:t>
            </a:r>
          </a:p>
          <a:p>
            <a:r>
              <a:rPr lang="en-US" dirty="0" smtClean="0"/>
              <a:t>	Embed a few common, or similarly diagnostic questions throughout the various levels of assessment (class, school, district, state)</a:t>
            </a:r>
          </a:p>
          <a:p>
            <a:r>
              <a:rPr lang="en-US" dirty="0" smtClean="0"/>
              <a:t>	Use a common interpretive framework based on real student data</a:t>
            </a:r>
          </a:p>
          <a:p>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16</a:t>
            </a:fld>
            <a:endParaRPr lang="en-US"/>
          </a:p>
        </p:txBody>
      </p:sp>
    </p:spTree>
    <p:extLst>
      <p:ext uri="{BB962C8B-B14F-4D97-AF65-F5344CB8AC3E}">
        <p14:creationId xmlns:p14="http://schemas.microsoft.com/office/powerpoint/2010/main" val="12352102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17</a:t>
            </a:fld>
            <a:endParaRPr lang="en-US"/>
          </a:p>
        </p:txBody>
      </p:sp>
    </p:spTree>
    <p:extLst>
      <p:ext uri="{BB962C8B-B14F-4D97-AF65-F5344CB8AC3E}">
        <p14:creationId xmlns:p14="http://schemas.microsoft.com/office/powerpoint/2010/main" val="21259536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Briefly</a:t>
            </a:r>
            <a:r>
              <a:rPr lang="en-US" baseline="0" dirty="0" smtClean="0"/>
              <a:t> d</a:t>
            </a:r>
            <a:r>
              <a:rPr lang="en-US" dirty="0" smtClean="0"/>
              <a:t>escribe from slide</a:t>
            </a:r>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18</a:t>
            </a:fld>
            <a:endParaRPr lang="en-US"/>
          </a:p>
        </p:txBody>
      </p:sp>
    </p:spTree>
    <p:extLst>
      <p:ext uri="{BB962C8B-B14F-4D97-AF65-F5344CB8AC3E}">
        <p14:creationId xmlns:p14="http://schemas.microsoft.com/office/powerpoint/2010/main" val="9086795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the APEX teachers are using </a:t>
            </a:r>
            <a:r>
              <a:rPr lang="en-US" dirty="0" err="1" smtClean="0"/>
              <a:t>Diagnoser</a:t>
            </a:r>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19</a:t>
            </a:fld>
            <a:endParaRPr lang="en-US"/>
          </a:p>
        </p:txBody>
      </p:sp>
    </p:spTree>
    <p:extLst>
      <p:ext uri="{BB962C8B-B14F-4D97-AF65-F5344CB8AC3E}">
        <p14:creationId xmlns:p14="http://schemas.microsoft.com/office/powerpoint/2010/main" val="1719705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Report</a:t>
            </a:r>
            <a:r>
              <a:rPr lang="en-US" sz="1200" kern="1200" baseline="0" dirty="0" smtClean="0">
                <a:solidFill>
                  <a:schemeClr val="tx1"/>
                </a:solidFill>
                <a:effectLst/>
                <a:latin typeface="+mn-lt"/>
                <a:ea typeface="+mn-ea"/>
                <a:cs typeface="+mn-cs"/>
              </a:rPr>
              <a:t> of multiple use of </a:t>
            </a:r>
            <a:r>
              <a:rPr lang="en-US" sz="1200" kern="1200" baseline="0" dirty="0" err="1" smtClean="0">
                <a:solidFill>
                  <a:schemeClr val="tx1"/>
                </a:solidFill>
                <a:effectLst/>
                <a:latin typeface="+mn-lt"/>
                <a:ea typeface="+mn-ea"/>
                <a:cs typeface="+mn-cs"/>
              </a:rPr>
              <a:t>Qsets</a:t>
            </a:r>
            <a:r>
              <a:rPr lang="en-US" sz="1200" kern="1200" baseline="0" dirty="0" smtClean="0">
                <a:solidFill>
                  <a:schemeClr val="tx1"/>
                </a:solidFill>
                <a:effectLst/>
                <a:latin typeface="+mn-lt"/>
                <a:ea typeface="+mn-ea"/>
                <a:cs typeface="+mn-cs"/>
              </a:rPr>
              <a:t> within one unit  --  Facets in that Unit across the top  -- Unit, Date and </a:t>
            </a:r>
            <a:r>
              <a:rPr lang="en-US" sz="1200" kern="1200" baseline="0" dirty="0" err="1" smtClean="0">
                <a:solidFill>
                  <a:schemeClr val="tx1"/>
                </a:solidFill>
                <a:effectLst/>
                <a:latin typeface="+mn-lt"/>
                <a:ea typeface="+mn-ea"/>
                <a:cs typeface="+mn-cs"/>
              </a:rPr>
              <a:t>Qset</a:t>
            </a:r>
            <a:r>
              <a:rPr lang="en-US" sz="1200" kern="1200" baseline="0" dirty="0" smtClean="0">
                <a:solidFill>
                  <a:schemeClr val="tx1"/>
                </a:solidFill>
                <a:effectLst/>
                <a:latin typeface="+mn-lt"/>
                <a:ea typeface="+mn-ea"/>
                <a:cs typeface="+mn-cs"/>
              </a:rPr>
              <a:t> used down left  --  % Correct down right side</a:t>
            </a:r>
          </a:p>
          <a:p>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Formative use in December</a:t>
            </a:r>
          </a:p>
          <a:p>
            <a:r>
              <a:rPr lang="en-US" sz="1200" kern="1200" dirty="0" smtClean="0">
                <a:solidFill>
                  <a:schemeClr val="tx1"/>
                </a:solidFill>
                <a:effectLst/>
                <a:latin typeface="+mn-lt"/>
                <a:ea typeface="+mn-ea"/>
                <a:cs typeface="+mn-cs"/>
              </a:rPr>
              <a:t>	Prescriptive Activities  and winter break</a:t>
            </a:r>
          </a:p>
          <a:p>
            <a:r>
              <a:rPr lang="en-US" sz="1200" kern="1200" dirty="0" smtClean="0">
                <a:solidFill>
                  <a:schemeClr val="tx1"/>
                </a:solidFill>
                <a:effectLst/>
                <a:latin typeface="+mn-lt"/>
                <a:ea typeface="+mn-ea"/>
                <a:cs typeface="+mn-cs"/>
              </a:rPr>
              <a:t>	Formative use in January</a:t>
            </a:r>
          </a:p>
          <a:p>
            <a:r>
              <a:rPr lang="en-US" sz="1200" kern="1200" dirty="0" smtClean="0">
                <a:solidFill>
                  <a:schemeClr val="tx1"/>
                </a:solidFill>
                <a:effectLst/>
                <a:latin typeface="+mn-lt"/>
                <a:ea typeface="+mn-ea"/>
                <a:cs typeface="+mn-cs"/>
              </a:rPr>
              <a:t>	Summative use at end of school year (five months later.)</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Results:</a:t>
            </a:r>
          </a:p>
          <a:p>
            <a:r>
              <a:rPr lang="en-US" sz="1200" b="1" kern="1200" dirty="0" smtClean="0">
                <a:solidFill>
                  <a:schemeClr val="tx1"/>
                </a:solidFill>
                <a:effectLst/>
                <a:latin typeface="+mn-lt"/>
                <a:ea typeface="+mn-ea"/>
                <a:cs typeface="+mn-cs"/>
              </a:rPr>
              <a:t>%Correct </a:t>
            </a:r>
            <a:r>
              <a:rPr lang="en-US" sz="1200" kern="1200" dirty="0" smtClean="0">
                <a:solidFill>
                  <a:schemeClr val="tx1"/>
                </a:solidFill>
                <a:effectLst/>
                <a:latin typeface="+mn-lt"/>
                <a:ea typeface="+mn-ea"/>
                <a:cs typeface="+mn-cs"/>
              </a:rPr>
              <a:t>increases through the school year  ---  What</a:t>
            </a:r>
            <a:r>
              <a:rPr lang="en-US" sz="1200" kern="1200" baseline="0" dirty="0" smtClean="0">
                <a:solidFill>
                  <a:schemeClr val="tx1"/>
                </a:solidFill>
                <a:effectLst/>
                <a:latin typeface="+mn-lt"/>
                <a:ea typeface="+mn-ea"/>
                <a:cs typeface="+mn-cs"/>
              </a:rPr>
              <a:t> to work on  --- Retention by end of year</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for problematic </a:t>
            </a:r>
            <a:r>
              <a:rPr lang="en-US" sz="1200" kern="1200" dirty="0" smtClean="0">
                <a:solidFill>
                  <a:schemeClr val="tx1"/>
                </a:solidFill>
                <a:effectLst/>
                <a:latin typeface="+mn-lt"/>
                <a:ea typeface="+mn-ea"/>
                <a:cs typeface="+mn-cs"/>
              </a:rPr>
              <a:t>facets Changes but mostly decreases through the year.</a:t>
            </a:r>
          </a:p>
          <a:p>
            <a:r>
              <a:rPr lang="en-US" sz="1200" kern="1200" dirty="0" smtClean="0">
                <a:solidFill>
                  <a:schemeClr val="tx1"/>
                </a:solidFill>
                <a:effectLst/>
                <a:latin typeface="+mn-lt"/>
                <a:ea typeface="+mn-ea"/>
                <a:cs typeface="+mn-cs"/>
              </a:rPr>
              <a:t>The major problematic</a:t>
            </a:r>
            <a:r>
              <a:rPr lang="en-US" sz="1200" b="1" kern="1200" dirty="0" smtClean="0">
                <a:solidFill>
                  <a:schemeClr val="tx1"/>
                </a:solidFill>
                <a:effectLst/>
                <a:latin typeface="+mn-lt"/>
                <a:ea typeface="+mn-ea"/>
                <a:cs typeface="+mn-cs"/>
              </a:rPr>
              <a:t> Facets evolved  </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Gives Teacher/Researcher information about LP within one unit.</a:t>
            </a:r>
            <a:r>
              <a:rPr lang="en-US" b="1" dirty="0" smtClean="0">
                <a:effectLst/>
              </a:rPr>
              <a:t> </a:t>
            </a:r>
          </a:p>
          <a:p>
            <a:endParaRPr lang="en-US" b="1" dirty="0" smtClean="0">
              <a:effectLst/>
            </a:endParaRPr>
          </a:p>
          <a:p>
            <a:r>
              <a:rPr lang="en-US" b="1" dirty="0" smtClean="0">
                <a:effectLst/>
              </a:rPr>
              <a:t>Majority of 70 Physics Teachers from</a:t>
            </a:r>
            <a:r>
              <a:rPr lang="en-US" b="1" baseline="0" dirty="0" smtClean="0">
                <a:effectLst/>
              </a:rPr>
              <a:t> an MSP in Alabama using </a:t>
            </a:r>
            <a:r>
              <a:rPr lang="en-US" b="1" baseline="0" dirty="0" err="1" smtClean="0">
                <a:effectLst/>
              </a:rPr>
              <a:t>Diagnoser</a:t>
            </a:r>
            <a:r>
              <a:rPr lang="en-US" b="1" baseline="0" dirty="0" smtClean="0">
                <a:effectLst/>
              </a:rPr>
              <a:t> as one source of data to monitor progress.</a:t>
            </a:r>
          </a:p>
          <a:p>
            <a:r>
              <a:rPr lang="en-US" b="1" baseline="0" dirty="0" smtClean="0">
                <a:effectLst/>
              </a:rPr>
              <a:t>	(Collaboration between Alabama A &amp; M, U Alabama, State of Alabama ASIM specialists, teachers and their schools and districts.</a:t>
            </a:r>
            <a:endParaRPr lang="en-US" b="1" dirty="0" smtClean="0">
              <a:effectLst/>
            </a:endParaRPr>
          </a:p>
          <a:p>
            <a:endParaRPr lang="en-US" b="1" dirty="0" smtClean="0">
              <a:effectLst/>
            </a:endParaRPr>
          </a:p>
          <a:p>
            <a:r>
              <a:rPr lang="en-US" b="1" dirty="0" smtClean="0">
                <a:effectLst/>
              </a:rPr>
              <a:t>VISION</a:t>
            </a:r>
          </a:p>
          <a:p>
            <a:r>
              <a:rPr lang="en-US" b="1" dirty="0" smtClean="0">
                <a:effectLst/>
              </a:rPr>
              <a:t>Think about information</a:t>
            </a:r>
            <a:r>
              <a:rPr lang="en-US" b="1" baseline="0" dirty="0" smtClean="0">
                <a:effectLst/>
              </a:rPr>
              <a:t> that can affect teacher decisions</a:t>
            </a:r>
          </a:p>
          <a:p>
            <a:r>
              <a:rPr lang="en-US" b="1" baseline="0" dirty="0" smtClean="0">
                <a:effectLst/>
              </a:rPr>
              <a:t>Possible teacher sharing with administrator to show progress.</a:t>
            </a:r>
          </a:p>
          <a:p>
            <a:r>
              <a:rPr lang="en-US" b="1" baseline="0" dirty="0" smtClean="0">
                <a:effectLst/>
              </a:rPr>
              <a:t>Possible share and compare with other teacher results</a:t>
            </a:r>
          </a:p>
          <a:p>
            <a:endParaRPr lang="en-US" b="1" baseline="0" dirty="0" smtClean="0">
              <a:effectLst/>
            </a:endParaRPr>
          </a:p>
          <a:p>
            <a:r>
              <a:rPr lang="en-US" b="1" baseline="0" dirty="0" smtClean="0">
                <a:effectLst/>
              </a:rPr>
              <a:t>Think Far vision-</a:t>
            </a:r>
          </a:p>
          <a:p>
            <a:r>
              <a:rPr lang="en-US" b="1" baseline="0" dirty="0" smtClean="0">
                <a:effectLst/>
              </a:rPr>
              <a:t>Suppose a framework (something like Facets) was used at all levels of assessment system to help all levels find meaning in the data</a:t>
            </a:r>
          </a:p>
          <a:p>
            <a:endParaRPr lang="en-US" b="1" dirty="0"/>
          </a:p>
        </p:txBody>
      </p:sp>
      <p:sp>
        <p:nvSpPr>
          <p:cNvPr id="4" name="Slide Number Placeholder 3"/>
          <p:cNvSpPr>
            <a:spLocks noGrp="1"/>
          </p:cNvSpPr>
          <p:nvPr>
            <p:ph type="sldNum" sz="quarter" idx="10"/>
          </p:nvPr>
        </p:nvSpPr>
        <p:spPr/>
        <p:txBody>
          <a:bodyPr/>
          <a:lstStyle/>
          <a:p>
            <a:fld id="{74E02BE1-9E69-514E-8292-142B7632F71E}" type="slidenum">
              <a:rPr lang="en-US" smtClean="0"/>
              <a:t>20</a:t>
            </a:fld>
            <a:endParaRPr lang="en-US"/>
          </a:p>
        </p:txBody>
      </p:sp>
    </p:spTree>
    <p:extLst>
      <p:ext uri="{BB962C8B-B14F-4D97-AF65-F5344CB8AC3E}">
        <p14:creationId xmlns:p14="http://schemas.microsoft.com/office/powerpoint/2010/main" val="1509974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Experience </a:t>
            </a:r>
            <a:r>
              <a:rPr lang="en-US" sz="1200" kern="1200" dirty="0" err="1" smtClean="0">
                <a:solidFill>
                  <a:schemeClr val="tx1"/>
                </a:solidFill>
                <a:effectLst/>
                <a:latin typeface="+mn-lt"/>
                <a:ea typeface="+mn-ea"/>
                <a:cs typeface="+mn-cs"/>
              </a:rPr>
              <a:t>diagnoser</a:t>
            </a:r>
            <a:r>
              <a:rPr lang="en-US" sz="1200" kern="1200" dirty="0" smtClean="0">
                <a:solidFill>
                  <a:schemeClr val="tx1"/>
                </a:solidFill>
                <a:effectLst/>
                <a:latin typeface="+mn-lt"/>
                <a:ea typeface="+mn-ea"/>
                <a:cs typeface="+mn-cs"/>
              </a:rPr>
              <a:t> online</a:t>
            </a:r>
            <a:r>
              <a:rPr lang="en-US" sz="1200" kern="1200" baseline="0" dirty="0" smtClean="0">
                <a:solidFill>
                  <a:schemeClr val="tx1"/>
                </a:solidFill>
                <a:effectLst/>
                <a:latin typeface="+mn-lt"/>
                <a:ea typeface="+mn-ea"/>
                <a:cs typeface="+mn-cs"/>
              </a:rPr>
              <a:t> assessment</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Tour of the </a:t>
            </a:r>
            <a:r>
              <a:rPr lang="en-US" sz="1200" kern="1200" baseline="0" dirty="0" err="1" smtClean="0">
                <a:solidFill>
                  <a:schemeClr val="tx1"/>
                </a:solidFill>
                <a:effectLst/>
                <a:latin typeface="+mn-lt"/>
                <a:ea typeface="+mn-ea"/>
                <a:cs typeface="+mn-cs"/>
              </a:rPr>
              <a:t>Diagnoser</a:t>
            </a:r>
            <a:r>
              <a:rPr lang="en-US" sz="1200" kern="1200" baseline="0" dirty="0" smtClean="0">
                <a:solidFill>
                  <a:schemeClr val="tx1"/>
                </a:solidFill>
                <a:effectLst/>
                <a:latin typeface="+mn-lt"/>
                <a:ea typeface="+mn-ea"/>
                <a:cs typeface="+mn-cs"/>
              </a:rPr>
              <a:t> Tools</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YOU explore </a:t>
            </a:r>
            <a:r>
              <a:rPr lang="en-US" sz="1200" kern="1200" baseline="0" dirty="0" err="1" smtClean="0">
                <a:solidFill>
                  <a:schemeClr val="tx1"/>
                </a:solidFill>
                <a:effectLst/>
                <a:latin typeface="+mn-lt"/>
                <a:ea typeface="+mn-ea"/>
                <a:cs typeface="+mn-cs"/>
              </a:rPr>
              <a:t>Diagnoser</a:t>
            </a:r>
            <a:endParaRPr lang="en-US" sz="1200" kern="1200" baseline="0" dirty="0" smtClean="0">
              <a:solidFill>
                <a:schemeClr val="tx1"/>
              </a:solidFill>
              <a:effectLst/>
              <a:latin typeface="+mn-lt"/>
              <a:ea typeface="+mn-ea"/>
              <a:cs typeface="+mn-cs"/>
            </a:endParaRP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Hear and see results of using </a:t>
            </a:r>
            <a:r>
              <a:rPr lang="en-US" sz="1200" kern="1200" baseline="0" dirty="0" err="1" smtClean="0">
                <a:solidFill>
                  <a:schemeClr val="tx1"/>
                </a:solidFill>
                <a:effectLst/>
                <a:latin typeface="+mn-lt"/>
                <a:ea typeface="+mn-ea"/>
                <a:cs typeface="+mn-cs"/>
              </a:rPr>
              <a:t>Diagnoser</a:t>
            </a:r>
            <a:endParaRPr lang="en-US" sz="1200" kern="1200" baseline="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2</a:t>
            </a:fld>
            <a:endParaRPr lang="en-US"/>
          </a:p>
        </p:txBody>
      </p:sp>
    </p:spTree>
    <p:extLst>
      <p:ext uri="{BB962C8B-B14F-4D97-AF65-F5344CB8AC3E}">
        <p14:creationId xmlns:p14="http://schemas.microsoft.com/office/powerpoint/2010/main" val="5329918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per slide</a:t>
            </a:r>
          </a:p>
          <a:p>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22</a:t>
            </a:fld>
            <a:endParaRPr lang="en-US"/>
          </a:p>
        </p:txBody>
      </p:sp>
    </p:spTree>
    <p:extLst>
      <p:ext uri="{BB962C8B-B14F-4D97-AF65-F5344CB8AC3E}">
        <p14:creationId xmlns:p14="http://schemas.microsoft.com/office/powerpoint/2010/main" val="28689814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Report</a:t>
            </a:r>
            <a:r>
              <a:rPr lang="en-US" sz="1200" kern="1200" baseline="0" dirty="0" smtClean="0">
                <a:solidFill>
                  <a:schemeClr val="tx1"/>
                </a:solidFill>
                <a:effectLst/>
                <a:latin typeface="+mn-lt"/>
                <a:ea typeface="+mn-ea"/>
                <a:cs typeface="+mn-cs"/>
              </a:rPr>
              <a:t> of multiple use of </a:t>
            </a:r>
            <a:r>
              <a:rPr lang="en-US" sz="1200" kern="1200" baseline="0" dirty="0" err="1" smtClean="0">
                <a:solidFill>
                  <a:schemeClr val="tx1"/>
                </a:solidFill>
                <a:effectLst/>
                <a:latin typeface="+mn-lt"/>
                <a:ea typeface="+mn-ea"/>
                <a:cs typeface="+mn-cs"/>
              </a:rPr>
              <a:t>Qsets</a:t>
            </a:r>
            <a:r>
              <a:rPr lang="en-US" sz="1200" kern="1200" baseline="0" dirty="0" smtClean="0">
                <a:solidFill>
                  <a:schemeClr val="tx1"/>
                </a:solidFill>
                <a:effectLst/>
                <a:latin typeface="+mn-lt"/>
                <a:ea typeface="+mn-ea"/>
                <a:cs typeface="+mn-cs"/>
              </a:rPr>
              <a:t> within one unit  -</a:t>
            </a:r>
          </a:p>
          <a:p>
            <a:endParaRPr lang="en-US" sz="1200" kern="1200" baseline="0" dirty="0" smtClean="0">
              <a:solidFill>
                <a:schemeClr val="tx1"/>
              </a:solidFill>
              <a:effectLst/>
              <a:latin typeface="+mn-lt"/>
              <a:ea typeface="+mn-ea"/>
              <a:cs typeface="+mn-cs"/>
            </a:endParaRPr>
          </a:p>
          <a:p>
            <a:r>
              <a:rPr lang="en-US" sz="1200" b="1" kern="1200" baseline="0" dirty="0" smtClean="0">
                <a:solidFill>
                  <a:schemeClr val="tx1"/>
                </a:solidFill>
                <a:effectLst/>
                <a:latin typeface="+mn-lt"/>
                <a:ea typeface="+mn-ea"/>
                <a:cs typeface="+mn-cs"/>
              </a:rPr>
              <a:t>Note what happens across time to the problematic Facets.</a:t>
            </a:r>
          </a:p>
          <a:p>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Formative use in December</a:t>
            </a:r>
          </a:p>
          <a:p>
            <a:r>
              <a:rPr lang="en-US" sz="1200" kern="1200" dirty="0" smtClean="0">
                <a:solidFill>
                  <a:schemeClr val="tx1"/>
                </a:solidFill>
                <a:effectLst/>
                <a:latin typeface="+mn-lt"/>
                <a:ea typeface="+mn-ea"/>
                <a:cs typeface="+mn-cs"/>
              </a:rPr>
              <a:t>	Prescriptive Activities  and winter break</a:t>
            </a:r>
          </a:p>
          <a:p>
            <a:r>
              <a:rPr lang="en-US" sz="1200" kern="1200" dirty="0" smtClean="0">
                <a:solidFill>
                  <a:schemeClr val="tx1"/>
                </a:solidFill>
                <a:effectLst/>
                <a:latin typeface="+mn-lt"/>
                <a:ea typeface="+mn-ea"/>
                <a:cs typeface="+mn-cs"/>
              </a:rPr>
              <a:t>	Formative use in January</a:t>
            </a:r>
          </a:p>
          <a:p>
            <a:r>
              <a:rPr lang="en-US" sz="1200" kern="1200" dirty="0" smtClean="0">
                <a:solidFill>
                  <a:schemeClr val="tx1"/>
                </a:solidFill>
                <a:effectLst/>
                <a:latin typeface="+mn-lt"/>
                <a:ea typeface="+mn-ea"/>
                <a:cs typeface="+mn-cs"/>
              </a:rPr>
              <a:t>	Summative use at end of school year (five months later.)</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Results:</a:t>
            </a:r>
          </a:p>
          <a:p>
            <a:r>
              <a:rPr lang="en-US" sz="1200" b="1" kern="1200" dirty="0" smtClean="0">
                <a:solidFill>
                  <a:schemeClr val="tx1"/>
                </a:solidFill>
                <a:effectLst/>
                <a:latin typeface="+mn-lt"/>
                <a:ea typeface="+mn-ea"/>
                <a:cs typeface="+mn-cs"/>
              </a:rPr>
              <a:t>%Correct </a:t>
            </a:r>
            <a:r>
              <a:rPr lang="en-US" sz="1200" kern="1200" dirty="0" smtClean="0">
                <a:solidFill>
                  <a:schemeClr val="tx1"/>
                </a:solidFill>
                <a:effectLst/>
                <a:latin typeface="+mn-lt"/>
                <a:ea typeface="+mn-ea"/>
                <a:cs typeface="+mn-cs"/>
              </a:rPr>
              <a:t>increases through the school year  ---  What</a:t>
            </a:r>
            <a:r>
              <a:rPr lang="en-US" sz="1200" kern="1200" baseline="0" dirty="0" smtClean="0">
                <a:solidFill>
                  <a:schemeClr val="tx1"/>
                </a:solidFill>
                <a:effectLst/>
                <a:latin typeface="+mn-lt"/>
                <a:ea typeface="+mn-ea"/>
                <a:cs typeface="+mn-cs"/>
              </a:rPr>
              <a:t> to work on  --- Retention by end of year</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for problematic </a:t>
            </a:r>
            <a:r>
              <a:rPr lang="en-US" sz="1200" kern="1200" dirty="0" smtClean="0">
                <a:solidFill>
                  <a:schemeClr val="tx1"/>
                </a:solidFill>
                <a:effectLst/>
                <a:latin typeface="+mn-lt"/>
                <a:ea typeface="+mn-ea"/>
                <a:cs typeface="+mn-cs"/>
              </a:rPr>
              <a:t>facets Changes but mostly decreases through the year.</a:t>
            </a:r>
          </a:p>
          <a:p>
            <a:r>
              <a:rPr lang="en-US" sz="1200" kern="1200" dirty="0" smtClean="0">
                <a:solidFill>
                  <a:schemeClr val="tx1"/>
                </a:solidFill>
                <a:effectLst/>
                <a:latin typeface="+mn-lt"/>
                <a:ea typeface="+mn-ea"/>
                <a:cs typeface="+mn-cs"/>
              </a:rPr>
              <a:t>The major problematic</a:t>
            </a:r>
            <a:r>
              <a:rPr lang="en-US" sz="1200" b="1" kern="1200" dirty="0" smtClean="0">
                <a:solidFill>
                  <a:schemeClr val="tx1"/>
                </a:solidFill>
                <a:effectLst/>
                <a:latin typeface="+mn-lt"/>
                <a:ea typeface="+mn-ea"/>
                <a:cs typeface="+mn-cs"/>
              </a:rPr>
              <a:t> Facets evolved  </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Gives Teacher/Researcher information about LP within one unit.</a:t>
            </a:r>
            <a:r>
              <a:rPr lang="en-US" b="1" dirty="0" smtClean="0">
                <a:effectLst/>
              </a:rPr>
              <a:t> </a:t>
            </a:r>
          </a:p>
          <a:p>
            <a:endParaRPr lang="en-US" b="1" dirty="0" smtClean="0">
              <a:effectLst/>
            </a:endParaRPr>
          </a:p>
          <a:p>
            <a:r>
              <a:rPr lang="en-US" b="1" dirty="0" smtClean="0">
                <a:effectLst/>
              </a:rPr>
              <a:t>Majority of 70 Physics Teachers from</a:t>
            </a:r>
            <a:r>
              <a:rPr lang="en-US" b="1" baseline="0" dirty="0" smtClean="0">
                <a:effectLst/>
              </a:rPr>
              <a:t> an MSP in Alabama using </a:t>
            </a:r>
            <a:r>
              <a:rPr lang="en-US" b="1" baseline="0" dirty="0" err="1" smtClean="0">
                <a:effectLst/>
              </a:rPr>
              <a:t>Diagnoser</a:t>
            </a:r>
            <a:r>
              <a:rPr lang="en-US" b="1" baseline="0" dirty="0" smtClean="0">
                <a:effectLst/>
              </a:rPr>
              <a:t> as one source of data to monitor progress.</a:t>
            </a:r>
          </a:p>
          <a:p>
            <a:r>
              <a:rPr lang="en-US" b="1" baseline="0" dirty="0" smtClean="0">
                <a:effectLst/>
              </a:rPr>
              <a:t>	(Collaboration between Alabama A &amp; M, U Alabama, State of Alabama ASIM specialists, teachers and their schools and districts.</a:t>
            </a:r>
            <a:endParaRPr lang="en-US" b="1" dirty="0" smtClean="0">
              <a:effectLst/>
            </a:endParaRPr>
          </a:p>
          <a:p>
            <a:endParaRPr lang="en-US" b="1" dirty="0" smtClean="0">
              <a:effectLst/>
            </a:endParaRPr>
          </a:p>
          <a:p>
            <a:r>
              <a:rPr lang="en-US" b="1" dirty="0" smtClean="0">
                <a:effectLst/>
              </a:rPr>
              <a:t>VISION</a:t>
            </a:r>
          </a:p>
          <a:p>
            <a:r>
              <a:rPr lang="en-US" b="1" dirty="0" smtClean="0">
                <a:effectLst/>
              </a:rPr>
              <a:t>Think about information</a:t>
            </a:r>
            <a:r>
              <a:rPr lang="en-US" b="1" baseline="0" dirty="0" smtClean="0">
                <a:effectLst/>
              </a:rPr>
              <a:t> that can affect teacher decisions</a:t>
            </a:r>
          </a:p>
          <a:p>
            <a:r>
              <a:rPr lang="en-US" b="1" baseline="0" dirty="0" smtClean="0">
                <a:effectLst/>
              </a:rPr>
              <a:t>Possible teacher sharing with administrator to show progress.</a:t>
            </a:r>
          </a:p>
          <a:p>
            <a:r>
              <a:rPr lang="en-US" b="1" baseline="0" dirty="0" smtClean="0">
                <a:effectLst/>
              </a:rPr>
              <a:t>Possible share and compare with other teacher results</a:t>
            </a:r>
          </a:p>
          <a:p>
            <a:endParaRPr lang="en-US" b="1" baseline="0" dirty="0" smtClean="0">
              <a:effectLst/>
            </a:endParaRPr>
          </a:p>
          <a:p>
            <a:r>
              <a:rPr lang="en-US" b="1" baseline="0" dirty="0" smtClean="0">
                <a:effectLst/>
              </a:rPr>
              <a:t>Think Far vision-</a:t>
            </a:r>
          </a:p>
          <a:p>
            <a:r>
              <a:rPr lang="en-US" b="1" baseline="0" dirty="0" smtClean="0">
                <a:effectLst/>
              </a:rPr>
              <a:t>Suppose a framework (something like Facets) was used at all levels of assessment system to help all levels find meaning in the data</a:t>
            </a:r>
          </a:p>
          <a:p>
            <a:endParaRPr lang="en-US" b="1" dirty="0"/>
          </a:p>
        </p:txBody>
      </p:sp>
      <p:sp>
        <p:nvSpPr>
          <p:cNvPr id="4" name="Slide Number Placeholder 3"/>
          <p:cNvSpPr>
            <a:spLocks noGrp="1"/>
          </p:cNvSpPr>
          <p:nvPr>
            <p:ph type="sldNum" sz="quarter" idx="10"/>
          </p:nvPr>
        </p:nvSpPr>
        <p:spPr/>
        <p:txBody>
          <a:bodyPr/>
          <a:lstStyle/>
          <a:p>
            <a:fld id="{74E02BE1-9E69-514E-8292-142B7632F71E}" type="slidenum">
              <a:rPr lang="en-US" smtClean="0"/>
              <a:t>23</a:t>
            </a:fld>
            <a:endParaRPr lang="en-US"/>
          </a:p>
        </p:txBody>
      </p:sp>
    </p:spTree>
    <p:extLst>
      <p:ext uri="{BB962C8B-B14F-4D97-AF65-F5344CB8AC3E}">
        <p14:creationId xmlns:p14="http://schemas.microsoft.com/office/powerpoint/2010/main" val="15099743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b="1" kern="1200" dirty="0" smtClean="0">
                <a:solidFill>
                  <a:schemeClr val="tx1"/>
                </a:solidFill>
                <a:effectLst/>
                <a:latin typeface="+mn-lt"/>
                <a:ea typeface="+mn-ea"/>
                <a:cs typeface="+mn-cs"/>
              </a:rPr>
              <a:t>Automated Tools</a:t>
            </a:r>
            <a:r>
              <a:rPr lang="en-US" sz="1200" b="1" kern="1200" baseline="0" dirty="0" smtClean="0">
                <a:solidFill>
                  <a:schemeClr val="tx1"/>
                </a:solidFill>
                <a:effectLst/>
                <a:latin typeface="+mn-lt"/>
                <a:ea typeface="+mn-ea"/>
                <a:cs typeface="+mn-cs"/>
              </a:rPr>
              <a:t>, Data, and Analysis distributed to Teachers  --- </a:t>
            </a:r>
          </a:p>
          <a:p>
            <a:pPr marL="0" indent="0">
              <a:buNone/>
            </a:pP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Diagnoser</a:t>
            </a:r>
            <a:r>
              <a:rPr lang="en-US" sz="1200" kern="1200" dirty="0" smtClean="0">
                <a:solidFill>
                  <a:schemeClr val="tx1"/>
                </a:solidFill>
                <a:effectLst/>
                <a:latin typeface="+mn-lt"/>
                <a:ea typeface="+mn-ea"/>
                <a:cs typeface="+mn-cs"/>
              </a:rPr>
              <a:t> Tools useful to students, teachers, administrators, professional developers, and researchers</a:t>
            </a:r>
          </a:p>
          <a:p>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Diagnoser</a:t>
            </a:r>
            <a:r>
              <a:rPr lang="en-US" sz="1200" kern="1200" dirty="0" smtClean="0">
                <a:solidFill>
                  <a:schemeClr val="tx1"/>
                </a:solidFill>
                <a:effectLst/>
                <a:latin typeface="+mn-lt"/>
                <a:ea typeface="+mn-ea"/>
                <a:cs typeface="+mn-cs"/>
              </a:rPr>
              <a:t> Tools for Facet-based, diagnostic formative assessment and instruction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 Framework</a:t>
            </a:r>
            <a:r>
              <a:rPr lang="en-US" sz="1200" kern="1200" baseline="0" dirty="0" smtClean="0">
                <a:solidFill>
                  <a:schemeClr val="tx1"/>
                </a:solidFill>
                <a:effectLst/>
                <a:latin typeface="+mn-lt"/>
                <a:ea typeface="+mn-ea"/>
                <a:cs typeface="+mn-cs"/>
              </a:rPr>
              <a:t> for </a:t>
            </a:r>
            <a:r>
              <a:rPr lang="en-US" sz="1200" b="1" kern="1200" baseline="0" dirty="0" err="1" smtClean="0">
                <a:solidFill>
                  <a:schemeClr val="tx1"/>
                </a:solidFill>
                <a:effectLst/>
                <a:latin typeface="+mn-lt"/>
                <a:ea typeface="+mn-ea"/>
                <a:cs typeface="+mn-cs"/>
              </a:rPr>
              <a:t>interrpeting</a:t>
            </a:r>
            <a:r>
              <a:rPr lang="en-US" sz="1200" b="1" kern="1200" baseline="0" dirty="0" smtClean="0">
                <a:solidFill>
                  <a:schemeClr val="tx1"/>
                </a:solidFill>
                <a:effectLst/>
                <a:latin typeface="+mn-lt"/>
                <a:ea typeface="+mn-ea"/>
                <a:cs typeface="+mn-cs"/>
              </a:rPr>
              <a:t> what students say and do </a:t>
            </a:r>
            <a:r>
              <a:rPr lang="en-US" sz="1200" kern="1200" baseline="0" dirty="0" smtClean="0">
                <a:solidFill>
                  <a:schemeClr val="tx1"/>
                </a:solidFill>
                <a:effectLst/>
                <a:latin typeface="+mn-lt"/>
                <a:ea typeface="+mn-ea"/>
                <a:cs typeface="+mn-cs"/>
              </a:rPr>
              <a:t>specifically related to the ideas and reasoning of the unit</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Facet-based interpretation </a:t>
            </a:r>
            <a:r>
              <a:rPr lang="en-US" sz="1200" kern="1200" dirty="0" smtClean="0">
                <a:solidFill>
                  <a:schemeClr val="tx1"/>
                </a:solidFill>
                <a:effectLst/>
                <a:latin typeface="+mn-lt"/>
                <a:ea typeface="+mn-ea"/>
                <a:cs typeface="+mn-cs"/>
              </a:rPr>
              <a:t>of data to serve teaching and learning decisions</a:t>
            </a:r>
          </a:p>
          <a:p>
            <a:r>
              <a:rPr lang="en-US" sz="1200" kern="1200" dirty="0" smtClean="0">
                <a:solidFill>
                  <a:schemeClr val="tx1"/>
                </a:solidFill>
                <a:effectLst/>
                <a:latin typeface="+mn-lt"/>
                <a:ea typeface="+mn-ea"/>
                <a:cs typeface="+mn-cs"/>
              </a:rPr>
              <a:t>-All assessment and instruction tools based on Facets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 -Multiple use of assessments and interpretive framework to mark learning and</a:t>
            </a:r>
          </a:p>
          <a:p>
            <a:r>
              <a:rPr lang="en-US" sz="1200" kern="1200" dirty="0" smtClean="0">
                <a:solidFill>
                  <a:schemeClr val="tx1"/>
                </a:solidFill>
                <a:effectLst/>
                <a:latin typeface="+mn-lt"/>
                <a:ea typeface="+mn-ea"/>
                <a:cs typeface="+mn-cs"/>
              </a:rPr>
              <a:t>-Identify parts of curriculum and instruction that need tuning</a:t>
            </a:r>
          </a:p>
          <a:p>
            <a:r>
              <a:rPr lang="en-US" sz="1200" kern="1200" baseline="0" dirty="0" smtClean="0">
                <a:solidFill>
                  <a:schemeClr val="tx1"/>
                </a:solidFill>
                <a:effectLst/>
                <a:latin typeface="+mn-lt"/>
                <a:ea typeface="+mn-ea"/>
                <a:cs typeface="+mn-cs"/>
              </a:rPr>
              <a:t>-We are getting data consistent and </a:t>
            </a:r>
            <a:r>
              <a:rPr lang="en-US" sz="1200" kern="1200" baseline="0" dirty="0" err="1" smtClean="0">
                <a:solidFill>
                  <a:schemeClr val="tx1"/>
                </a:solidFill>
                <a:effectLst/>
                <a:latin typeface="+mn-lt"/>
                <a:ea typeface="+mn-ea"/>
                <a:cs typeface="+mn-cs"/>
              </a:rPr>
              <a:t>relialbe</a:t>
            </a:r>
            <a:r>
              <a:rPr lang="en-US" sz="1200" kern="1200" baseline="0" dirty="0" smtClean="0">
                <a:solidFill>
                  <a:schemeClr val="tx1"/>
                </a:solidFill>
                <a:effectLst/>
                <a:latin typeface="+mn-lt"/>
                <a:ea typeface="+mn-ea"/>
                <a:cs typeface="+mn-cs"/>
              </a:rPr>
              <a:t> FROM the </a:t>
            </a:r>
            <a:r>
              <a:rPr lang="en-US" sz="1200" kern="1200" baseline="0" dirty="0" err="1" smtClean="0">
                <a:solidFill>
                  <a:schemeClr val="tx1"/>
                </a:solidFill>
                <a:effectLst/>
                <a:latin typeface="+mn-lt"/>
                <a:ea typeface="+mn-ea"/>
                <a:cs typeface="+mn-cs"/>
              </a:rPr>
              <a:t>classrromm</a:t>
            </a:r>
            <a:r>
              <a:rPr lang="en-US" sz="1200" kern="1200" baseline="0" dirty="0" smtClean="0">
                <a:solidFill>
                  <a:schemeClr val="tx1"/>
                </a:solidFill>
                <a:effectLst/>
                <a:latin typeface="+mn-lt"/>
                <a:ea typeface="+mn-ea"/>
                <a:cs typeface="+mn-cs"/>
              </a:rPr>
              <a:t>.  This data can be the base of the </a:t>
            </a:r>
            <a:r>
              <a:rPr lang="en-US" sz="1200" kern="1200" baseline="0" dirty="0" err="1" smtClean="0">
                <a:solidFill>
                  <a:schemeClr val="tx1"/>
                </a:solidFill>
                <a:effectLst/>
                <a:latin typeface="+mn-lt"/>
                <a:ea typeface="+mn-ea"/>
                <a:cs typeface="+mn-cs"/>
              </a:rPr>
              <a:t>funnerling</a:t>
            </a:r>
            <a:r>
              <a:rPr lang="en-US" sz="1200" kern="1200" baseline="0" dirty="0" smtClean="0">
                <a:solidFill>
                  <a:schemeClr val="tx1"/>
                </a:solidFill>
                <a:effectLst/>
                <a:latin typeface="+mn-lt"/>
                <a:ea typeface="+mn-ea"/>
                <a:cs typeface="+mn-cs"/>
              </a:rPr>
              <a:t> up through the system.</a:t>
            </a:r>
          </a:p>
          <a:p>
            <a:r>
              <a:rPr lang="en-US" sz="1200" kern="1200" baseline="0" dirty="0" smtClean="0">
                <a:solidFill>
                  <a:schemeClr val="tx1"/>
                </a:solidFill>
                <a:effectLst/>
                <a:latin typeface="+mn-lt"/>
                <a:ea typeface="+mn-ea"/>
                <a:cs typeface="+mn-cs"/>
              </a:rPr>
              <a:t>-</a:t>
            </a:r>
            <a:r>
              <a:rPr lang="en-US" sz="1200" kern="1200" baseline="0" dirty="0" err="1" smtClean="0">
                <a:solidFill>
                  <a:schemeClr val="tx1"/>
                </a:solidFill>
                <a:effectLst/>
                <a:latin typeface="+mn-lt"/>
                <a:ea typeface="+mn-ea"/>
                <a:cs typeface="+mn-cs"/>
              </a:rPr>
              <a:t>Datameaningful</a:t>
            </a:r>
            <a:r>
              <a:rPr lang="en-US" sz="1200" kern="1200" baseline="0" dirty="0" smtClean="0">
                <a:solidFill>
                  <a:schemeClr val="tx1"/>
                </a:solidFill>
                <a:effectLst/>
                <a:latin typeface="+mn-lt"/>
                <a:ea typeface="+mn-ea"/>
                <a:cs typeface="+mn-cs"/>
              </a:rPr>
              <a:t> at classroom level AND meaningful to administrative systems for </a:t>
            </a:r>
            <a:r>
              <a:rPr lang="en-US" sz="1200" kern="1200" baseline="0" dirty="0" err="1" smtClean="0">
                <a:solidFill>
                  <a:schemeClr val="tx1"/>
                </a:solidFill>
                <a:effectLst/>
                <a:latin typeface="+mn-lt"/>
                <a:ea typeface="+mn-ea"/>
                <a:cs typeface="+mn-cs"/>
              </a:rPr>
              <a:t>monotoring</a:t>
            </a:r>
            <a:r>
              <a:rPr lang="en-US" sz="1200" kern="1200" baseline="0" dirty="0" smtClean="0">
                <a:solidFill>
                  <a:schemeClr val="tx1"/>
                </a:solidFill>
                <a:effectLst/>
                <a:latin typeface="+mn-lt"/>
                <a:ea typeface="+mn-ea"/>
                <a:cs typeface="+mn-cs"/>
              </a:rPr>
              <a:t> progress.</a:t>
            </a:r>
          </a:p>
          <a:p>
            <a:r>
              <a:rPr lang="en-US" sz="1200" kern="1200" baseline="0" dirty="0" smtClean="0">
                <a:solidFill>
                  <a:schemeClr val="tx1"/>
                </a:solidFill>
                <a:effectLst/>
                <a:latin typeface="+mn-lt"/>
                <a:ea typeface="+mn-ea"/>
                <a:cs typeface="+mn-cs"/>
              </a:rPr>
              <a:t>	With all levels of the system using the same framework for interpretation.</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24</a:t>
            </a:fld>
            <a:endParaRPr lang="en-US"/>
          </a:p>
        </p:txBody>
      </p:sp>
    </p:spTree>
    <p:extLst>
      <p:ext uri="{BB962C8B-B14F-4D97-AF65-F5344CB8AC3E}">
        <p14:creationId xmlns:p14="http://schemas.microsoft.com/office/powerpoint/2010/main" val="10473595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b="1" kern="1200" dirty="0" smtClean="0">
                <a:solidFill>
                  <a:schemeClr val="tx1"/>
                </a:solidFill>
                <a:effectLst/>
                <a:latin typeface="+mn-lt"/>
                <a:ea typeface="+mn-ea"/>
                <a:cs typeface="+mn-cs"/>
              </a:rPr>
              <a:t>Informing evidence-based decision making</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25</a:t>
            </a:fld>
            <a:endParaRPr lang="en-US"/>
          </a:p>
        </p:txBody>
      </p:sp>
    </p:spTree>
    <p:extLst>
      <p:ext uri="{BB962C8B-B14F-4D97-AF65-F5344CB8AC3E}">
        <p14:creationId xmlns:p14="http://schemas.microsoft.com/office/powerpoint/2010/main" val="10473595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Every</a:t>
            </a:r>
            <a:r>
              <a:rPr lang="en-US" sz="1200" kern="1200" baseline="0" dirty="0" smtClean="0">
                <a:solidFill>
                  <a:schemeClr val="tx1"/>
                </a:solidFill>
                <a:effectLst/>
                <a:latin typeface="+mn-lt"/>
                <a:ea typeface="+mn-ea"/>
                <a:cs typeface="+mn-cs"/>
              </a:rPr>
              <a:t> response to MC or Numerical item is </a:t>
            </a:r>
            <a:r>
              <a:rPr lang="en-US" sz="1200" b="1" kern="1200" baseline="0" dirty="0" smtClean="0">
                <a:solidFill>
                  <a:schemeClr val="tx1"/>
                </a:solidFill>
                <a:effectLst/>
                <a:latin typeface="+mn-lt"/>
                <a:ea typeface="+mn-ea"/>
                <a:cs typeface="+mn-cs"/>
              </a:rPr>
              <a:t>associated with a particular FACET  ---  This example shows the associated Facet with each response.</a:t>
            </a:r>
            <a:endParaRPr lang="en-US" sz="1200" b="1"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Question Sets average </a:t>
            </a:r>
            <a:r>
              <a:rPr lang="en-US" sz="1200" b="1" kern="1200" dirty="0" smtClean="0">
                <a:solidFill>
                  <a:schemeClr val="tx1"/>
                </a:solidFill>
                <a:effectLst/>
                <a:latin typeface="+mn-lt"/>
                <a:ea typeface="+mn-ea"/>
                <a:cs typeface="+mn-cs"/>
              </a:rPr>
              <a:t>10 items/set.  </a:t>
            </a:r>
          </a:p>
          <a:p>
            <a:r>
              <a:rPr lang="en-US" sz="1200" kern="1200" dirty="0" smtClean="0">
                <a:solidFill>
                  <a:schemeClr val="tx1"/>
                </a:solidFill>
                <a:effectLst/>
                <a:latin typeface="+mn-lt"/>
                <a:ea typeface="+mn-ea"/>
                <a:cs typeface="+mn-cs"/>
              </a:rPr>
              <a:t>All students respond to a </a:t>
            </a:r>
            <a:r>
              <a:rPr lang="en-US" sz="1200" b="1" kern="1200" dirty="0" smtClean="0">
                <a:solidFill>
                  <a:schemeClr val="tx1"/>
                </a:solidFill>
                <a:effectLst/>
                <a:latin typeface="+mn-lt"/>
                <a:ea typeface="+mn-ea"/>
                <a:cs typeface="+mn-cs"/>
              </a:rPr>
              <a:t>subset of common items</a:t>
            </a:r>
          </a:p>
          <a:p>
            <a:r>
              <a:rPr lang="en-US" sz="1200" kern="1200" dirty="0" smtClean="0">
                <a:solidFill>
                  <a:schemeClr val="tx1"/>
                </a:solidFill>
                <a:effectLst/>
                <a:latin typeface="+mn-lt"/>
                <a:ea typeface="+mn-ea"/>
                <a:cs typeface="+mn-cs"/>
              </a:rPr>
              <a:t>System has </a:t>
            </a:r>
            <a:r>
              <a:rPr lang="en-US" sz="1200" b="1" kern="1200" dirty="0" smtClean="0">
                <a:solidFill>
                  <a:schemeClr val="tx1"/>
                </a:solidFill>
                <a:effectLst/>
                <a:latin typeface="+mn-lt"/>
                <a:ea typeface="+mn-ea"/>
                <a:cs typeface="+mn-cs"/>
              </a:rPr>
              <a:t>branching to </a:t>
            </a:r>
            <a:r>
              <a:rPr lang="en-US" sz="1200" b="1" kern="1200" dirty="0" err="1" smtClean="0">
                <a:solidFill>
                  <a:schemeClr val="tx1"/>
                </a:solidFill>
                <a:effectLst/>
                <a:latin typeface="+mn-lt"/>
                <a:ea typeface="+mn-ea"/>
                <a:cs typeface="+mn-cs"/>
              </a:rPr>
              <a:t>followup</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(e.g. repeat question) on student difficulties.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-Some paired items ask for an </a:t>
            </a:r>
            <a:r>
              <a:rPr lang="en-US" sz="1200" b="1" kern="1200" dirty="0" smtClean="0">
                <a:solidFill>
                  <a:schemeClr val="tx1"/>
                </a:solidFill>
                <a:effectLst/>
                <a:latin typeface="+mn-lt"/>
                <a:ea typeface="+mn-ea"/>
                <a:cs typeface="+mn-cs"/>
              </a:rPr>
              <a:t>answer and reasoning </a:t>
            </a:r>
            <a:r>
              <a:rPr lang="en-US" sz="1200" kern="1200" dirty="0" smtClean="0">
                <a:solidFill>
                  <a:schemeClr val="tx1"/>
                </a:solidFill>
                <a:effectLst/>
                <a:latin typeface="+mn-lt"/>
                <a:ea typeface="+mn-ea"/>
                <a:cs typeface="+mn-cs"/>
              </a:rPr>
              <a:t>(and check consistency)</a:t>
            </a:r>
          </a:p>
          <a:p>
            <a:r>
              <a:rPr lang="en-US" sz="1200" kern="1200" dirty="0" smtClean="0">
                <a:solidFill>
                  <a:schemeClr val="tx1"/>
                </a:solidFill>
                <a:effectLst/>
                <a:latin typeface="+mn-lt"/>
                <a:ea typeface="+mn-ea"/>
                <a:cs typeface="+mn-cs"/>
              </a:rPr>
              <a:t>Some items include reasoning with the DCI</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-Students receive </a:t>
            </a:r>
            <a:r>
              <a:rPr lang="en-US" sz="1200" b="1" kern="1200" dirty="0" smtClean="0">
                <a:solidFill>
                  <a:schemeClr val="tx1"/>
                </a:solidFill>
                <a:effectLst/>
                <a:latin typeface="+mn-lt"/>
                <a:ea typeface="+mn-ea"/>
                <a:cs typeface="+mn-cs"/>
              </a:rPr>
              <a:t>feedback after each item </a:t>
            </a:r>
            <a:r>
              <a:rPr lang="en-US" sz="1200" kern="1200" dirty="0" smtClean="0">
                <a:solidFill>
                  <a:schemeClr val="tx1"/>
                </a:solidFill>
                <a:effectLst/>
                <a:latin typeface="+mn-lt"/>
                <a:ea typeface="+mn-ea"/>
                <a:cs typeface="+mn-cs"/>
              </a:rPr>
              <a:t>or pair of items.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Summary Report for Student</a:t>
            </a:r>
          </a:p>
          <a:p>
            <a:r>
              <a:rPr lang="en-US" sz="1200" kern="1200" dirty="0" smtClean="0">
                <a:solidFill>
                  <a:schemeClr val="tx1"/>
                </a:solidFill>
                <a:effectLst/>
                <a:latin typeface="+mn-lt"/>
                <a:ea typeface="+mn-ea"/>
                <a:cs typeface="+mn-cs"/>
              </a:rPr>
              <a:t>-Number correct, </a:t>
            </a:r>
          </a:p>
          <a:p>
            <a:r>
              <a:rPr lang="en-US" sz="1200" kern="1200" dirty="0" smtClean="0">
                <a:solidFill>
                  <a:schemeClr val="tx1"/>
                </a:solidFill>
                <a:effectLst/>
                <a:latin typeface="+mn-lt"/>
                <a:ea typeface="+mn-ea"/>
                <a:cs typeface="+mn-cs"/>
              </a:rPr>
              <a:t>-Student Self-rating, </a:t>
            </a:r>
          </a:p>
          <a:p>
            <a:r>
              <a:rPr lang="en-US" sz="1200" kern="1200" dirty="0" smtClean="0">
                <a:solidFill>
                  <a:schemeClr val="tx1"/>
                </a:solidFill>
                <a:effectLst/>
                <a:latin typeface="+mn-lt"/>
                <a:ea typeface="+mn-ea"/>
                <a:cs typeface="+mn-cs"/>
              </a:rPr>
              <a:t>-Two Problematic ideas to work on.</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-Some</a:t>
            </a:r>
            <a:r>
              <a:rPr lang="en-US" sz="1200" kern="1200" baseline="0" dirty="0" smtClean="0">
                <a:solidFill>
                  <a:schemeClr val="tx1"/>
                </a:solidFill>
                <a:effectLst/>
                <a:latin typeface="+mn-lt"/>
                <a:ea typeface="+mn-ea"/>
                <a:cs typeface="+mn-cs"/>
              </a:rPr>
              <a:t> teachers ask students to print out and use this report to guide their rethinking of the student’s problematic ideas related to the learning goals.</a:t>
            </a:r>
          </a:p>
          <a:p>
            <a:r>
              <a:rPr lang="en-US" sz="1200" kern="1200" baseline="0" dirty="0" smtClean="0">
                <a:solidFill>
                  <a:schemeClr val="tx1"/>
                </a:solidFill>
                <a:effectLst/>
                <a:latin typeface="+mn-lt"/>
                <a:ea typeface="+mn-ea"/>
                <a:cs typeface="+mn-cs"/>
              </a:rPr>
              <a:t>	Student to discuss the problematic idea, what evidence they have that that </a:t>
            </a:r>
            <a:r>
              <a:rPr lang="en-US" sz="1200" kern="1200" baseline="0" dirty="0" err="1" smtClean="0">
                <a:solidFill>
                  <a:schemeClr val="tx1"/>
                </a:solidFill>
                <a:effectLst/>
                <a:latin typeface="+mn-lt"/>
                <a:ea typeface="+mn-ea"/>
                <a:cs typeface="+mn-cs"/>
              </a:rPr>
              <a:t>itea</a:t>
            </a:r>
            <a:r>
              <a:rPr lang="en-US" sz="1200" kern="1200" baseline="0" dirty="0" smtClean="0">
                <a:solidFill>
                  <a:schemeClr val="tx1"/>
                </a:solidFill>
                <a:effectLst/>
                <a:latin typeface="+mn-lt"/>
                <a:ea typeface="+mn-ea"/>
                <a:cs typeface="+mn-cs"/>
              </a:rPr>
              <a:t> does not work;  AND What ideas works and what is evidence?</a:t>
            </a:r>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26</a:t>
            </a:fld>
            <a:endParaRPr lang="en-US"/>
          </a:p>
        </p:txBody>
      </p:sp>
    </p:spTree>
    <p:extLst>
      <p:ext uri="{BB962C8B-B14F-4D97-AF65-F5344CB8AC3E}">
        <p14:creationId xmlns:p14="http://schemas.microsoft.com/office/powerpoint/2010/main" val="991734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Suppose our</a:t>
            </a:r>
            <a:r>
              <a:rPr lang="en-US" baseline="0" dirty="0" smtClean="0"/>
              <a:t> </a:t>
            </a:r>
            <a:r>
              <a:rPr lang="en-US" b="1" baseline="0" dirty="0" smtClean="0"/>
              <a:t>assessments (formative and summative) at all levels </a:t>
            </a:r>
            <a:r>
              <a:rPr lang="en-US" baseline="0" dirty="0" smtClean="0"/>
              <a:t>involved some items that were based on a common framework (like Facets) for interpreting data.</a:t>
            </a:r>
          </a:p>
          <a:p>
            <a:endParaRPr lang="en-US" baseline="0" dirty="0" smtClean="0"/>
          </a:p>
          <a:p>
            <a:r>
              <a:rPr lang="en-US" baseline="0" dirty="0" smtClean="0"/>
              <a:t>Recommendation to Policy makers, in case </a:t>
            </a:r>
            <a:r>
              <a:rPr lang="en-US" baseline="0" smtClean="0"/>
              <a:t>there are any here.</a:t>
            </a:r>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27</a:t>
            </a:fld>
            <a:endParaRPr lang="en-US"/>
          </a:p>
        </p:txBody>
      </p:sp>
    </p:spTree>
    <p:extLst>
      <p:ext uri="{BB962C8B-B14F-4D97-AF65-F5344CB8AC3E}">
        <p14:creationId xmlns:p14="http://schemas.microsoft.com/office/powerpoint/2010/main" val="11784256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28</a:t>
            </a:fld>
            <a:endParaRPr lang="en-US"/>
          </a:p>
        </p:txBody>
      </p:sp>
    </p:spTree>
    <p:extLst>
      <p:ext uri="{BB962C8B-B14F-4D97-AF65-F5344CB8AC3E}">
        <p14:creationId xmlns:p14="http://schemas.microsoft.com/office/powerpoint/2010/main" val="580549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Forces at an Interaction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Suppose you have been investigating the phenomena and ideas of this unit for a few days.</a:t>
            </a:r>
          </a:p>
          <a:p>
            <a:r>
              <a:rPr lang="en-US" sz="1200" kern="1200" dirty="0" smtClean="0">
                <a:solidFill>
                  <a:schemeClr val="tx1"/>
                </a:solidFill>
                <a:effectLst/>
                <a:latin typeface="+mn-lt"/>
                <a:ea typeface="+mn-ea"/>
                <a:cs typeface="+mn-cs"/>
              </a:rPr>
              <a:t>Still formative to learning in the unit, I as the teacher (and maybe you as a student) want to know if you are understanding.</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Comments:</a:t>
            </a:r>
          </a:p>
          <a:p>
            <a:r>
              <a:rPr lang="en-US" sz="1200" kern="1200" dirty="0" smtClean="0">
                <a:solidFill>
                  <a:schemeClr val="tx1"/>
                </a:solidFill>
                <a:effectLst/>
                <a:latin typeface="+mn-lt"/>
                <a:ea typeface="+mn-ea"/>
                <a:cs typeface="+mn-cs"/>
              </a:rPr>
              <a:t>Christina and others from the APEX Project will help you to get on to the site, if needed.  I suggest you use a device that has a larger screen than a cell phone.</a:t>
            </a:r>
          </a:p>
          <a:p>
            <a:r>
              <a:rPr lang="en-US" sz="1200" kern="1200" dirty="0" smtClean="0">
                <a:solidFill>
                  <a:schemeClr val="tx1"/>
                </a:solidFill>
                <a:effectLst/>
                <a:latin typeface="+mn-lt"/>
                <a:ea typeface="+mn-ea"/>
                <a:cs typeface="+mn-cs"/>
              </a:rPr>
              <a:t>You will not be graded on this, but I need your help to populate the class data which we will look at later in the workshop.</a:t>
            </a:r>
          </a:p>
          <a:p>
            <a:r>
              <a:rPr lang="en-US" sz="1200" kern="1200" dirty="0" smtClean="0">
                <a:solidFill>
                  <a:schemeClr val="tx1"/>
                </a:solidFill>
                <a:effectLst/>
                <a:latin typeface="+mn-lt"/>
                <a:ea typeface="+mn-ea"/>
                <a:cs typeface="+mn-cs"/>
              </a:rPr>
              <a:t>As you complete your Question Set be sure you note features of the items and save your questions about the </a:t>
            </a:r>
            <a:r>
              <a:rPr lang="en-US" sz="1200" kern="1200" dirty="0" err="1" smtClean="0">
                <a:solidFill>
                  <a:schemeClr val="tx1"/>
                </a:solidFill>
                <a:effectLst/>
                <a:latin typeface="+mn-lt"/>
                <a:ea typeface="+mn-ea"/>
                <a:cs typeface="+mn-cs"/>
              </a:rPr>
              <a:t>QSets</a:t>
            </a:r>
            <a:r>
              <a:rPr lang="en-US" sz="1200" kern="1200" dirty="0" smtClean="0">
                <a:solidFill>
                  <a:schemeClr val="tx1"/>
                </a:solidFill>
                <a:effectLst/>
                <a:latin typeface="+mn-lt"/>
                <a:ea typeface="+mn-ea"/>
                <a:cs typeface="+mn-cs"/>
              </a:rPr>
              <a:t> for later.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Thank you for your participation.</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3</a:t>
            </a:fld>
            <a:endParaRPr lang="en-US"/>
          </a:p>
        </p:txBody>
      </p:sp>
    </p:spTree>
    <p:extLst>
      <p:ext uri="{BB962C8B-B14F-4D97-AF65-F5344CB8AC3E}">
        <p14:creationId xmlns:p14="http://schemas.microsoft.com/office/powerpoint/2010/main" val="784560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Comments:</a:t>
            </a:r>
          </a:p>
          <a:p>
            <a:r>
              <a:rPr lang="en-US" sz="1200" kern="1200" dirty="0" smtClean="0">
                <a:solidFill>
                  <a:schemeClr val="tx1"/>
                </a:solidFill>
                <a:effectLst/>
                <a:latin typeface="+mn-lt"/>
                <a:ea typeface="+mn-ea"/>
                <a:cs typeface="+mn-cs"/>
              </a:rPr>
              <a:t>67 units mostly physics/physical science</a:t>
            </a:r>
          </a:p>
          <a:p>
            <a:r>
              <a:rPr lang="en-US" sz="1200" kern="1200" dirty="0" smtClean="0">
                <a:solidFill>
                  <a:schemeClr val="tx1"/>
                </a:solidFill>
                <a:effectLst/>
                <a:latin typeface="+mn-lt"/>
                <a:ea typeface="+mn-ea"/>
                <a:cs typeface="+mn-cs"/>
              </a:rPr>
              <a:t>1600 items, 3 formats (MC, Numerical, Open Response)</a:t>
            </a:r>
          </a:p>
          <a:p>
            <a:r>
              <a:rPr lang="en-US" sz="1200" kern="1200" dirty="0" smtClean="0">
                <a:solidFill>
                  <a:schemeClr val="tx1"/>
                </a:solidFill>
                <a:effectLst/>
                <a:latin typeface="+mn-lt"/>
                <a:ea typeface="+mn-ea"/>
                <a:cs typeface="+mn-cs"/>
              </a:rPr>
              <a:t>Facets of thinking are standards based and derived from misconceptions research</a:t>
            </a:r>
          </a:p>
          <a:p>
            <a:r>
              <a:rPr lang="en-US" sz="1200" kern="1200" dirty="0" smtClean="0">
                <a:solidFill>
                  <a:schemeClr val="tx1"/>
                </a:solidFill>
                <a:effectLst/>
                <a:latin typeface="+mn-lt"/>
                <a:ea typeface="+mn-ea"/>
                <a:cs typeface="+mn-cs"/>
              </a:rPr>
              <a:t>	(more on the next slide)</a:t>
            </a:r>
          </a:p>
          <a:p>
            <a:r>
              <a:rPr lang="en-US" sz="1200" kern="1200" dirty="0" smtClean="0">
                <a:solidFill>
                  <a:schemeClr val="tx1"/>
                </a:solidFill>
                <a:effectLst/>
                <a:latin typeface="+mn-lt"/>
                <a:ea typeface="+mn-ea"/>
                <a:cs typeface="+mn-cs"/>
              </a:rPr>
              <a:t>Actionable (responses associated with Facets of thinking, automated analysis, descriptive feedback to students, next lessons based on diagnoses)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4E02BE1-9E69-514E-8292-142B7632F71E}" type="slidenum">
              <a:rPr lang="en-US" smtClean="0"/>
              <a:t>4</a:t>
            </a:fld>
            <a:endParaRPr lang="en-US"/>
          </a:p>
        </p:txBody>
      </p:sp>
    </p:spTree>
    <p:extLst>
      <p:ext uri="{BB962C8B-B14F-4D97-AF65-F5344CB8AC3E}">
        <p14:creationId xmlns:p14="http://schemas.microsoft.com/office/powerpoint/2010/main" val="98360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Tools in </a:t>
            </a:r>
            <a:r>
              <a:rPr lang="en-US" sz="1200" kern="1200" dirty="0" err="1" smtClean="0">
                <a:solidFill>
                  <a:schemeClr val="tx1"/>
                </a:solidFill>
                <a:effectLst/>
                <a:latin typeface="+mn-lt"/>
                <a:ea typeface="+mn-ea"/>
                <a:cs typeface="+mn-cs"/>
              </a:rPr>
              <a:t>Diagnoser</a:t>
            </a:r>
            <a:r>
              <a:rPr lang="en-US" sz="1200" kern="1200" dirty="0" smtClean="0">
                <a:solidFill>
                  <a:schemeClr val="tx1"/>
                </a:solidFill>
                <a:effectLst/>
                <a:latin typeface="+mn-lt"/>
                <a:ea typeface="+mn-ea"/>
                <a:cs typeface="+mn-cs"/>
              </a:rPr>
              <a:t> parallel foci in </a:t>
            </a:r>
            <a:r>
              <a:rPr lang="en-US" sz="1200" b="1" kern="1200" dirty="0" smtClean="0">
                <a:solidFill>
                  <a:schemeClr val="tx1"/>
                </a:solidFill>
                <a:effectLst/>
                <a:latin typeface="+mn-lt"/>
                <a:ea typeface="+mn-ea"/>
                <a:cs typeface="+mn-cs"/>
              </a:rPr>
              <a:t>typical planning of a unit</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BUT</a:t>
            </a:r>
            <a:r>
              <a:rPr lang="en-US" sz="1200" kern="1200" dirty="0" smtClean="0">
                <a:solidFill>
                  <a:schemeClr val="tx1"/>
                </a:solidFill>
                <a:effectLst/>
                <a:latin typeface="+mn-lt"/>
                <a:ea typeface="+mn-ea"/>
                <a:cs typeface="+mn-cs"/>
              </a:rPr>
              <a:t> Unit size is based on mainly </a:t>
            </a:r>
            <a:r>
              <a:rPr lang="en-US" sz="1200" b="1" kern="1200" dirty="0" smtClean="0">
                <a:solidFill>
                  <a:schemeClr val="tx1"/>
                </a:solidFill>
                <a:effectLst/>
                <a:latin typeface="+mn-lt"/>
                <a:ea typeface="+mn-ea"/>
                <a:cs typeface="+mn-cs"/>
              </a:rPr>
              <a:t>ONE KEY IDEA</a:t>
            </a:r>
          </a:p>
          <a:p>
            <a:r>
              <a:rPr lang="en-US" sz="1200" b="1" kern="1200" dirty="0" smtClean="0">
                <a:solidFill>
                  <a:schemeClr val="tx1"/>
                </a:solidFill>
                <a:effectLst/>
                <a:latin typeface="+mn-lt"/>
                <a:ea typeface="+mn-ea"/>
                <a:cs typeface="+mn-cs"/>
              </a:rPr>
              <a:t>See</a:t>
            </a:r>
            <a:r>
              <a:rPr lang="en-US" sz="1200" b="1" kern="1200" baseline="0" dirty="0" smtClean="0">
                <a:solidFill>
                  <a:schemeClr val="tx1"/>
                </a:solidFill>
                <a:effectLst/>
                <a:latin typeface="+mn-lt"/>
                <a:ea typeface="+mn-ea"/>
                <a:cs typeface="+mn-cs"/>
              </a:rPr>
              <a:t> Poster </a:t>
            </a:r>
          </a:p>
          <a:p>
            <a:endParaRPr lang="en-US"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All tools are </a:t>
            </a:r>
            <a:r>
              <a:rPr lang="en-US" sz="1200" b="1" kern="1200" dirty="0" smtClean="0">
                <a:solidFill>
                  <a:schemeClr val="tx1"/>
                </a:solidFill>
                <a:effectLst/>
                <a:latin typeface="+mn-lt"/>
                <a:ea typeface="+mn-ea"/>
                <a:cs typeface="+mn-cs"/>
              </a:rPr>
              <a:t>based on the Facet Cluster   --  FC Ideas</a:t>
            </a:r>
            <a:r>
              <a:rPr lang="en-US" sz="1200" b="1" kern="1200" baseline="0" dirty="0" smtClean="0">
                <a:solidFill>
                  <a:schemeClr val="tx1"/>
                </a:solidFill>
                <a:effectLst/>
                <a:latin typeface="+mn-lt"/>
                <a:ea typeface="+mn-ea"/>
                <a:cs typeface="+mn-cs"/>
              </a:rPr>
              <a:t> embedded in every assessment and instruction activity</a:t>
            </a:r>
            <a:endParaRPr lang="en-US" sz="1200" b="1"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Tools</a:t>
            </a:r>
          </a:p>
          <a:p>
            <a:r>
              <a:rPr lang="en-US" sz="1200" kern="1200" dirty="0" smtClean="0">
                <a:solidFill>
                  <a:schemeClr val="tx1"/>
                </a:solidFill>
                <a:effectLst/>
                <a:latin typeface="+mn-lt"/>
                <a:ea typeface="+mn-ea"/>
                <a:cs typeface="+mn-cs"/>
              </a:rPr>
              <a:t>-Learning Goals BASED</a:t>
            </a:r>
            <a:r>
              <a:rPr lang="en-US" sz="1200" kern="1200" baseline="0" dirty="0" smtClean="0">
                <a:solidFill>
                  <a:schemeClr val="tx1"/>
                </a:solidFill>
                <a:effectLst/>
                <a:latin typeface="+mn-lt"/>
                <a:ea typeface="+mn-ea"/>
                <a:cs typeface="+mn-cs"/>
              </a:rPr>
              <a:t> On STANDARDS Docs (NSES &amp; AAAS, but moving toward NGSS (AL COS)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-EQs</a:t>
            </a:r>
            <a:r>
              <a:rPr lang="en-US" sz="1200" kern="1200" baseline="0" dirty="0" smtClean="0">
                <a:solidFill>
                  <a:schemeClr val="tx1"/>
                </a:solidFill>
                <a:effectLst/>
                <a:latin typeface="+mn-lt"/>
                <a:ea typeface="+mn-ea"/>
                <a:cs typeface="+mn-cs"/>
              </a:rPr>
              <a:t> are initial, engaging questions and discussion  --  Open up the science content and practice issues in the short unit –T and </a:t>
            </a:r>
            <a:r>
              <a:rPr lang="en-US" sz="1200" kern="1200" baseline="0" dirty="0" err="1" smtClean="0">
                <a:solidFill>
                  <a:schemeClr val="tx1"/>
                </a:solidFill>
                <a:effectLst/>
                <a:latin typeface="+mn-lt"/>
                <a:ea typeface="+mn-ea"/>
                <a:cs typeface="+mn-cs"/>
              </a:rPr>
              <a:t>Sts</a:t>
            </a:r>
            <a:r>
              <a:rPr lang="en-US" sz="1200" kern="1200" baseline="0" dirty="0" smtClean="0">
                <a:solidFill>
                  <a:schemeClr val="tx1"/>
                </a:solidFill>
                <a:effectLst/>
                <a:latin typeface="+mn-lt"/>
                <a:ea typeface="+mn-ea"/>
                <a:cs typeface="+mn-cs"/>
              </a:rPr>
              <a:t> hear other students’ thinking – Motivate Lean</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-Developmental Lessons– Give</a:t>
            </a:r>
            <a:r>
              <a:rPr lang="en-US" sz="1200" kern="1200" baseline="0" dirty="0" smtClean="0">
                <a:solidFill>
                  <a:schemeClr val="tx1"/>
                </a:solidFill>
                <a:effectLst/>
                <a:latin typeface="+mn-lt"/>
                <a:ea typeface="+mn-ea"/>
                <a:cs typeface="+mn-cs"/>
              </a:rPr>
              <a:t> students opportunity to test their ideas  -- Opportunities to use problematic as well as goal ideas/Facets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Qsets</a:t>
            </a:r>
            <a:r>
              <a:rPr lang="en-US" sz="1200" kern="1200" dirty="0" smtClean="0">
                <a:solidFill>
                  <a:schemeClr val="tx1"/>
                </a:solidFill>
                <a:effectLst/>
                <a:latin typeface="+mn-lt"/>
                <a:ea typeface="+mn-ea"/>
                <a:cs typeface="+mn-cs"/>
              </a:rPr>
              <a:t> –you just complete one within the Forces as interactions unit. (T assigns ONLINE FA for students) ---</a:t>
            </a:r>
            <a:r>
              <a:rPr lang="en-US" sz="1200" kern="1200" baseline="0" dirty="0" smtClean="0">
                <a:solidFill>
                  <a:schemeClr val="tx1"/>
                </a:solidFill>
                <a:effectLst/>
                <a:latin typeface="+mn-lt"/>
                <a:ea typeface="+mn-ea"/>
                <a:cs typeface="+mn-cs"/>
              </a:rPr>
              <a:t>  Response DATA goes into T Report  --  Students get feedback on Questions and in Summary (Up to 2 Problematic ideas to work on)</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Prescriptive Activities– Lessons to address specific problematic Facets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Other </a:t>
            </a:r>
            <a:r>
              <a:rPr lang="en-US" sz="1200" kern="1200" dirty="0" err="1" smtClean="0">
                <a:solidFill>
                  <a:schemeClr val="tx1"/>
                </a:solidFill>
                <a:effectLst/>
                <a:latin typeface="+mn-lt"/>
                <a:ea typeface="+mn-ea"/>
                <a:cs typeface="+mn-cs"/>
              </a:rPr>
              <a:t>QSets</a:t>
            </a:r>
            <a:r>
              <a:rPr lang="en-US" sz="1200" kern="1200" dirty="0" smtClean="0">
                <a:solidFill>
                  <a:schemeClr val="tx1"/>
                </a:solidFill>
                <a:effectLst/>
                <a:latin typeface="+mn-lt"/>
                <a:ea typeface="+mn-ea"/>
                <a:cs typeface="+mn-cs"/>
              </a:rPr>
              <a:t> for more Formative Assessment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Comments-</a:t>
            </a:r>
          </a:p>
          <a:p>
            <a:r>
              <a:rPr lang="en-US" sz="1200" kern="1200" dirty="0" smtClean="0">
                <a:solidFill>
                  <a:schemeClr val="tx1"/>
                </a:solidFill>
                <a:effectLst/>
                <a:latin typeface="+mn-lt"/>
                <a:ea typeface="+mn-ea"/>
                <a:cs typeface="+mn-cs"/>
              </a:rPr>
              <a:t>Tools in </a:t>
            </a:r>
            <a:r>
              <a:rPr lang="en-US" sz="1200" kern="1200" dirty="0" err="1" smtClean="0">
                <a:solidFill>
                  <a:schemeClr val="tx1"/>
                </a:solidFill>
                <a:effectLst/>
                <a:latin typeface="+mn-lt"/>
                <a:ea typeface="+mn-ea"/>
                <a:cs typeface="+mn-cs"/>
              </a:rPr>
              <a:t>Diagnoser</a:t>
            </a:r>
            <a:r>
              <a:rPr lang="en-US" sz="1200" kern="1200" dirty="0" smtClean="0">
                <a:solidFill>
                  <a:schemeClr val="tx1"/>
                </a:solidFill>
                <a:effectLst/>
                <a:latin typeface="+mn-lt"/>
                <a:ea typeface="+mn-ea"/>
                <a:cs typeface="+mn-cs"/>
              </a:rPr>
              <a:t> parallel foci in typical planning of a unit.</a:t>
            </a:r>
          </a:p>
          <a:p>
            <a:r>
              <a:rPr lang="en-US" sz="1200" kern="1200" dirty="0" smtClean="0">
                <a:solidFill>
                  <a:schemeClr val="tx1"/>
                </a:solidFill>
                <a:effectLst/>
                <a:latin typeface="+mn-lt"/>
                <a:ea typeface="+mn-ea"/>
                <a:cs typeface="+mn-cs"/>
              </a:rPr>
              <a:t>All tools are based on the Facet Cluster</a:t>
            </a:r>
          </a:p>
          <a:p>
            <a:r>
              <a:rPr lang="en-US" sz="1200" kern="1200" dirty="0" smtClean="0">
                <a:solidFill>
                  <a:schemeClr val="tx1"/>
                </a:solidFill>
                <a:effectLst/>
                <a:latin typeface="+mn-lt"/>
                <a:ea typeface="+mn-ea"/>
                <a:cs typeface="+mn-cs"/>
              </a:rPr>
              <a:t>Learning Goals</a:t>
            </a:r>
          </a:p>
          <a:p>
            <a:r>
              <a:rPr lang="en-US" sz="1200" kern="1200" dirty="0" smtClean="0">
                <a:solidFill>
                  <a:schemeClr val="tx1"/>
                </a:solidFill>
                <a:effectLst/>
                <a:latin typeface="+mn-lt"/>
                <a:ea typeface="+mn-ea"/>
                <a:cs typeface="+mn-cs"/>
              </a:rPr>
              <a:t>EQs</a:t>
            </a:r>
          </a:p>
          <a:p>
            <a:r>
              <a:rPr lang="en-US" sz="1200" kern="1200" dirty="0" smtClean="0">
                <a:solidFill>
                  <a:schemeClr val="tx1"/>
                </a:solidFill>
                <a:effectLst/>
                <a:latin typeface="+mn-lt"/>
                <a:ea typeface="+mn-ea"/>
                <a:cs typeface="+mn-cs"/>
              </a:rPr>
              <a:t>Developmental Lessons</a:t>
            </a:r>
          </a:p>
          <a:p>
            <a:r>
              <a:rPr lang="en-US" sz="1200" kern="1200" dirty="0" err="1" smtClean="0">
                <a:solidFill>
                  <a:schemeClr val="tx1"/>
                </a:solidFill>
                <a:effectLst/>
                <a:latin typeface="+mn-lt"/>
                <a:ea typeface="+mn-ea"/>
                <a:cs typeface="+mn-cs"/>
              </a:rPr>
              <a:t>QSets</a:t>
            </a:r>
            <a:r>
              <a:rPr lang="en-US" sz="1200" kern="1200" dirty="0" smtClean="0">
                <a:solidFill>
                  <a:schemeClr val="tx1"/>
                </a:solidFill>
                <a:effectLst/>
                <a:latin typeface="+mn-lt"/>
                <a:ea typeface="+mn-ea"/>
                <a:cs typeface="+mn-cs"/>
              </a:rPr>
              <a:t> (ONLINE for students)</a:t>
            </a:r>
          </a:p>
          <a:p>
            <a:r>
              <a:rPr lang="en-US" sz="1200" kern="1200" dirty="0" smtClean="0">
                <a:solidFill>
                  <a:schemeClr val="tx1"/>
                </a:solidFill>
                <a:effectLst/>
                <a:latin typeface="+mn-lt"/>
                <a:ea typeface="+mn-ea"/>
                <a:cs typeface="+mn-cs"/>
              </a:rPr>
              <a:t>Prescriptive Activities</a:t>
            </a:r>
          </a:p>
          <a:p>
            <a:r>
              <a:rPr lang="en-US" sz="1200" kern="1200" dirty="0" err="1" smtClean="0">
                <a:solidFill>
                  <a:schemeClr val="tx1"/>
                </a:solidFill>
                <a:effectLst/>
                <a:latin typeface="+mn-lt"/>
                <a:ea typeface="+mn-ea"/>
                <a:cs typeface="+mn-cs"/>
              </a:rPr>
              <a:t>QSets</a:t>
            </a:r>
            <a:r>
              <a:rPr lang="en-US" sz="1200" kern="1200" dirty="0" smtClean="0">
                <a:solidFill>
                  <a:schemeClr val="tx1"/>
                </a:solidFill>
                <a:effectLst/>
                <a:latin typeface="+mn-lt"/>
                <a:ea typeface="+mn-ea"/>
                <a:cs typeface="+mn-cs"/>
              </a:rPr>
              <a:t> for more Formative Assessment </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5</a:t>
            </a:fld>
            <a:endParaRPr lang="en-US"/>
          </a:p>
        </p:txBody>
      </p:sp>
    </p:spTree>
    <p:extLst>
      <p:ext uri="{BB962C8B-B14F-4D97-AF65-F5344CB8AC3E}">
        <p14:creationId xmlns:p14="http://schemas.microsoft.com/office/powerpoint/2010/main" val="17972236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-Facets of Students’ Thinking form the </a:t>
            </a:r>
            <a:r>
              <a:rPr lang="en-US" sz="1200" b="1" kern="1200" dirty="0" smtClean="0">
                <a:solidFill>
                  <a:schemeClr val="tx1"/>
                </a:solidFill>
                <a:effectLst/>
                <a:latin typeface="+mn-lt"/>
                <a:ea typeface="+mn-ea"/>
                <a:cs typeface="+mn-cs"/>
              </a:rPr>
              <a:t>backbone of the assessment and instruction</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-”Forces as Interactions” is </a:t>
            </a:r>
            <a:r>
              <a:rPr lang="en-US" sz="1200" b="1" kern="1200" dirty="0" smtClean="0">
                <a:solidFill>
                  <a:schemeClr val="tx1"/>
                </a:solidFill>
                <a:effectLst/>
                <a:latin typeface="+mn-lt"/>
                <a:ea typeface="+mn-ea"/>
                <a:cs typeface="+mn-cs"/>
              </a:rPr>
              <a:t>one example of the 67 FCs </a:t>
            </a:r>
            <a:r>
              <a:rPr lang="en-US" sz="1200" kern="1200" dirty="0" smtClean="0">
                <a:solidFill>
                  <a:schemeClr val="tx1"/>
                </a:solidFill>
                <a:effectLst/>
                <a:latin typeface="+mn-lt"/>
                <a:ea typeface="+mn-ea"/>
                <a:cs typeface="+mn-cs"/>
              </a:rPr>
              <a:t>for interpreting students responses--- what learners say and do.</a:t>
            </a:r>
          </a:p>
          <a:p>
            <a:r>
              <a:rPr lang="en-US" sz="1200" b="1" kern="1200" dirty="0" smtClean="0">
                <a:solidFill>
                  <a:schemeClr val="tx1"/>
                </a:solidFill>
                <a:effectLst/>
                <a:latin typeface="+mn-lt"/>
                <a:ea typeface="+mn-ea"/>
                <a:cs typeface="+mn-cs"/>
              </a:rPr>
              <a:t>	-If students don’t have the goal ideas and practices what are  the ideas and practices they do use? </a:t>
            </a:r>
            <a:r>
              <a:rPr lang="en-US" sz="1200" kern="1200" dirty="0" smtClean="0">
                <a:solidFill>
                  <a:schemeClr val="tx1"/>
                </a:solidFill>
                <a:effectLst/>
                <a:latin typeface="+mn-lt"/>
                <a:ea typeface="+mn-ea"/>
                <a:cs typeface="+mn-cs"/>
              </a:rPr>
              <a:t>-The </a:t>
            </a:r>
            <a:r>
              <a:rPr lang="en-US" sz="1200" b="1" kern="1200" dirty="0" smtClean="0">
                <a:solidFill>
                  <a:schemeClr val="tx1"/>
                </a:solidFill>
                <a:effectLst/>
                <a:latin typeface="+mn-lt"/>
                <a:ea typeface="+mn-ea"/>
                <a:cs typeface="+mn-cs"/>
              </a:rPr>
              <a:t>research-based misconceptions </a:t>
            </a:r>
            <a:r>
              <a:rPr lang="en-US" sz="1200" kern="1200" dirty="0" smtClean="0">
                <a:solidFill>
                  <a:schemeClr val="tx1"/>
                </a:solidFill>
                <a:effectLst/>
                <a:latin typeface="+mn-lt"/>
                <a:ea typeface="+mn-ea"/>
                <a:cs typeface="+mn-cs"/>
              </a:rPr>
              <a:t>(problematic ideas) , the part below the line, are roughly ranked from 90s, very troublesome to understanding the idea of the unit to Facets that are closer to the learning goals (typically 20s to 40s).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Standards statements </a:t>
            </a:r>
            <a:r>
              <a:rPr lang="en-US" sz="1200" kern="1200" dirty="0" smtClean="0">
                <a:solidFill>
                  <a:schemeClr val="tx1"/>
                </a:solidFill>
                <a:effectLst/>
                <a:latin typeface="+mn-lt"/>
                <a:ea typeface="+mn-ea"/>
                <a:cs typeface="+mn-cs"/>
              </a:rPr>
              <a:t>are parsed into sub-propositions (e.g. 01, 02, 03, so we can identify what part of the learning goal the learner seems to understand.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-Each </a:t>
            </a:r>
            <a:r>
              <a:rPr lang="en-US" sz="1200" b="1" kern="1200" dirty="0" smtClean="0">
                <a:solidFill>
                  <a:schemeClr val="tx1"/>
                </a:solidFill>
                <a:effectLst/>
                <a:latin typeface="+mn-lt"/>
                <a:ea typeface="+mn-ea"/>
                <a:cs typeface="+mn-cs"/>
              </a:rPr>
              <a:t>major problematic Facet </a:t>
            </a:r>
            <a:r>
              <a:rPr lang="en-US" sz="1200" kern="1200" dirty="0" smtClean="0">
                <a:solidFill>
                  <a:schemeClr val="tx1"/>
                </a:solidFill>
                <a:effectLst/>
                <a:latin typeface="+mn-lt"/>
                <a:ea typeface="+mn-ea"/>
                <a:cs typeface="+mn-cs"/>
              </a:rPr>
              <a:t>(e.g., 60) has </a:t>
            </a:r>
            <a:r>
              <a:rPr lang="en-US" sz="1200" b="1" kern="1200" dirty="0" smtClean="0">
                <a:solidFill>
                  <a:schemeClr val="tx1"/>
                </a:solidFill>
                <a:effectLst/>
                <a:latin typeface="+mn-lt"/>
                <a:ea typeface="+mn-ea"/>
                <a:cs typeface="+mn-cs"/>
              </a:rPr>
              <a:t>examples</a:t>
            </a:r>
            <a:r>
              <a:rPr lang="en-US" sz="1200" kern="1200" dirty="0" smtClean="0">
                <a:solidFill>
                  <a:schemeClr val="tx1"/>
                </a:solidFill>
                <a:effectLst/>
                <a:latin typeface="+mn-lt"/>
                <a:ea typeface="+mn-ea"/>
                <a:cs typeface="+mn-cs"/>
              </a:rPr>
              <a:t> under it (e.g., 61 to 64).</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this FC </a:t>
            </a:r>
            <a:r>
              <a:rPr lang="en-US" sz="1200" b="1" kern="1200" dirty="0" smtClean="0">
                <a:solidFill>
                  <a:schemeClr val="tx1"/>
                </a:solidFill>
                <a:effectLst/>
                <a:latin typeface="+mn-lt"/>
                <a:ea typeface="+mn-ea"/>
                <a:cs typeface="+mn-cs"/>
              </a:rPr>
              <a:t>the 90 is a problematic prerequisite </a:t>
            </a:r>
            <a:r>
              <a:rPr lang="en-US" sz="1200" kern="1200" dirty="0" smtClean="0">
                <a:solidFill>
                  <a:schemeClr val="tx1"/>
                </a:solidFill>
                <a:effectLst/>
                <a:latin typeface="+mn-lt"/>
                <a:ea typeface="+mn-ea"/>
                <a:cs typeface="+mn-cs"/>
              </a:rPr>
              <a:t>idea for this cluster.</a:t>
            </a:r>
          </a:p>
          <a:p>
            <a:r>
              <a:rPr lang="en-US" sz="1200" kern="1200" dirty="0" smtClean="0">
                <a:solidFill>
                  <a:schemeClr val="tx1"/>
                </a:solidFill>
                <a:effectLst/>
                <a:latin typeface="+mn-lt"/>
                <a:ea typeface="+mn-ea"/>
                <a:cs typeface="+mn-cs"/>
              </a:rPr>
              <a:t>-The FC </a:t>
            </a:r>
            <a:r>
              <a:rPr lang="en-US" sz="1200" b="1" kern="1200" dirty="0" smtClean="0">
                <a:solidFill>
                  <a:schemeClr val="tx1"/>
                </a:solidFill>
                <a:effectLst/>
                <a:latin typeface="+mn-lt"/>
                <a:ea typeface="+mn-ea"/>
                <a:cs typeface="+mn-cs"/>
              </a:rPr>
              <a:t>is not intended for use as a grading scale.</a:t>
            </a:r>
            <a:r>
              <a:rPr lang="en-US" b="1" dirty="0" smtClean="0">
                <a:effectLst/>
              </a:rPr>
              <a:t> </a:t>
            </a:r>
          </a:p>
          <a:p>
            <a:endParaRPr lang="en-US" b="1" dirty="0" smtClean="0"/>
          </a:p>
          <a:p>
            <a:r>
              <a:rPr lang="en-US" sz="1200" kern="1200" dirty="0" smtClean="0">
                <a:solidFill>
                  <a:schemeClr val="tx1"/>
                </a:solidFill>
                <a:effectLst/>
                <a:latin typeface="+mn-lt"/>
                <a:ea typeface="+mn-ea"/>
                <a:cs typeface="+mn-cs"/>
              </a:rPr>
              <a:t>Comments:</a:t>
            </a:r>
          </a:p>
          <a:p>
            <a:r>
              <a:rPr lang="en-US" sz="1200" kern="1200" dirty="0" smtClean="0">
                <a:solidFill>
                  <a:schemeClr val="tx1"/>
                </a:solidFill>
                <a:effectLst/>
                <a:latin typeface="+mn-lt"/>
                <a:ea typeface="+mn-ea"/>
                <a:cs typeface="+mn-cs"/>
              </a:rPr>
              <a:t>-Facets of Students’ Thinking form the backbone of the assessment and instruction.  </a:t>
            </a:r>
          </a:p>
          <a:p>
            <a:r>
              <a:rPr lang="en-US" sz="1200" kern="1200" dirty="0" smtClean="0">
                <a:solidFill>
                  <a:schemeClr val="tx1"/>
                </a:solidFill>
                <a:effectLst/>
                <a:latin typeface="+mn-lt"/>
                <a:ea typeface="+mn-ea"/>
                <a:cs typeface="+mn-cs"/>
              </a:rPr>
              <a:t>-This is one example of the 67 FCs for interpreting students thinking.</a:t>
            </a:r>
          </a:p>
          <a:p>
            <a:r>
              <a:rPr lang="en-US" sz="1200" kern="1200" dirty="0" smtClean="0">
                <a:solidFill>
                  <a:schemeClr val="tx1"/>
                </a:solidFill>
                <a:effectLst/>
                <a:latin typeface="+mn-lt"/>
                <a:ea typeface="+mn-ea"/>
                <a:cs typeface="+mn-cs"/>
              </a:rPr>
              <a:t>-The research-based misconceptions (problematic ideas) , the part below the line, are roughly ranked from 90s, very troublesome to understanding the idea of the unit to Facets that are closer to the learning goals (typically 20s to 40s).</a:t>
            </a:r>
          </a:p>
          <a:p>
            <a:r>
              <a:rPr lang="en-US" sz="1200" kern="1200" dirty="0" smtClean="0">
                <a:solidFill>
                  <a:schemeClr val="tx1"/>
                </a:solidFill>
                <a:effectLst/>
                <a:latin typeface="+mn-lt"/>
                <a:ea typeface="+mn-ea"/>
                <a:cs typeface="+mn-cs"/>
              </a:rPr>
              <a:t>-Each major problematic Facet (e.g., 60) has examples under it (e.g., 61 to 64).</a:t>
            </a:r>
          </a:p>
          <a:p>
            <a:r>
              <a:rPr lang="en-US" sz="1200" kern="1200" dirty="0" smtClean="0">
                <a:solidFill>
                  <a:schemeClr val="tx1"/>
                </a:solidFill>
                <a:effectLst/>
                <a:latin typeface="+mn-lt"/>
                <a:ea typeface="+mn-ea"/>
                <a:cs typeface="+mn-cs"/>
              </a:rPr>
              <a:t>-Standards statements are parsed into sub-propositions, so we can identify what part of the learning goal the learner seems to understand.</a:t>
            </a:r>
          </a:p>
          <a:p>
            <a:r>
              <a:rPr lang="en-US" sz="1200" kern="1200" dirty="0" smtClean="0">
                <a:solidFill>
                  <a:schemeClr val="tx1"/>
                </a:solidFill>
                <a:effectLst/>
                <a:latin typeface="+mn-lt"/>
                <a:ea typeface="+mn-ea"/>
                <a:cs typeface="+mn-cs"/>
              </a:rPr>
              <a:t>-In this FC the 90 is a problematic prerequisite idea for this cluster.</a:t>
            </a:r>
          </a:p>
          <a:p>
            <a:r>
              <a:rPr lang="en-US" sz="1200" kern="1200" dirty="0" smtClean="0">
                <a:solidFill>
                  <a:schemeClr val="tx1"/>
                </a:solidFill>
                <a:effectLst/>
                <a:latin typeface="+mn-lt"/>
                <a:ea typeface="+mn-ea"/>
                <a:cs typeface="+mn-cs"/>
              </a:rPr>
              <a:t>-The FC is not intended for use as a grading scale.</a:t>
            </a:r>
            <a:r>
              <a:rPr lang="en-US" dirty="0" smtClean="0">
                <a:effectLst/>
              </a:rPr>
              <a:t> </a:t>
            </a:r>
            <a:endParaRPr lang="en-US" b="1" dirty="0"/>
          </a:p>
        </p:txBody>
      </p:sp>
      <p:sp>
        <p:nvSpPr>
          <p:cNvPr id="4" name="Slide Number Placeholder 3"/>
          <p:cNvSpPr>
            <a:spLocks noGrp="1"/>
          </p:cNvSpPr>
          <p:nvPr>
            <p:ph type="sldNum" sz="quarter" idx="10"/>
          </p:nvPr>
        </p:nvSpPr>
        <p:spPr/>
        <p:txBody>
          <a:bodyPr/>
          <a:lstStyle/>
          <a:p>
            <a:fld id="{74E02BE1-9E69-514E-8292-142B7632F71E}" type="slidenum">
              <a:rPr lang="en-US" smtClean="0"/>
              <a:t>7</a:t>
            </a:fld>
            <a:endParaRPr lang="en-US"/>
          </a:p>
        </p:txBody>
      </p:sp>
    </p:spTree>
    <p:extLst>
      <p:ext uri="{BB962C8B-B14F-4D97-AF65-F5344CB8AC3E}">
        <p14:creationId xmlns:p14="http://schemas.microsoft.com/office/powerpoint/2010/main" val="2237633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smtClean="0"/>
              <a:t>Facets and Facet Clusters (Backbone of the system)</a:t>
            </a:r>
          </a:p>
          <a:p>
            <a:pPr lvl="0"/>
            <a:endParaRPr lang="en-US" b="1" dirty="0" smtClean="0"/>
          </a:p>
          <a:p>
            <a:pPr lvl="0"/>
            <a:r>
              <a:rPr lang="en-US" dirty="0" smtClean="0"/>
              <a:t>Elicitation Questions and Discussion (Primer)</a:t>
            </a:r>
          </a:p>
          <a:p>
            <a:r>
              <a:rPr lang="en-US" dirty="0" err="1" smtClean="0"/>
              <a:t>EQActivity</a:t>
            </a:r>
            <a:r>
              <a:rPr lang="en-US" dirty="0" smtClean="0"/>
              <a:t>-</a:t>
            </a:r>
          </a:p>
          <a:p>
            <a:r>
              <a:rPr lang="en-US" dirty="0" smtClean="0"/>
              <a:t>Open the content (phenomenological</a:t>
            </a:r>
            <a:r>
              <a:rPr lang="en-US" baseline="0" dirty="0" smtClean="0"/>
              <a:t>) issues</a:t>
            </a:r>
          </a:p>
          <a:p>
            <a:r>
              <a:rPr lang="en-US" baseline="0" dirty="0" smtClean="0"/>
              <a:t>Discussion-</a:t>
            </a:r>
          </a:p>
          <a:p>
            <a:r>
              <a:rPr lang="en-US" baseline="0" dirty="0" smtClean="0"/>
              <a:t>Voicing Student ideas</a:t>
            </a:r>
          </a:p>
          <a:p>
            <a:r>
              <a:rPr lang="en-US" baseline="0" dirty="0" smtClean="0"/>
              <a:t>Hearing other students’ ideas and experiences</a:t>
            </a:r>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8</a:t>
            </a:fld>
            <a:endParaRPr lang="en-US"/>
          </a:p>
        </p:txBody>
      </p:sp>
    </p:spTree>
    <p:extLst>
      <p:ext uri="{BB962C8B-B14F-4D97-AF65-F5344CB8AC3E}">
        <p14:creationId xmlns:p14="http://schemas.microsoft.com/office/powerpoint/2010/main" val="2463958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Developmental Lessons-</a:t>
            </a:r>
          </a:p>
          <a:p>
            <a:pPr lvl="0"/>
            <a:r>
              <a:rPr lang="en-US" dirty="0" err="1" smtClean="0"/>
              <a:t>AddressStudents</a:t>
            </a:r>
            <a:r>
              <a:rPr lang="en-US" dirty="0" smtClean="0"/>
              <a:t>’ initial ideas and motivation to know</a:t>
            </a:r>
          </a:p>
          <a:p>
            <a:pPr lvl="0"/>
            <a:r>
              <a:rPr lang="en-US" dirty="0" smtClean="0"/>
              <a:t>Address  Learning Goals</a:t>
            </a:r>
          </a:p>
          <a:p>
            <a:pPr lvl="0"/>
            <a:endParaRPr lang="en-US" dirty="0" smtClean="0"/>
          </a:p>
          <a:p>
            <a:pPr lvl="0"/>
            <a:endParaRPr lang="en-US" b="1" dirty="0" smtClean="0"/>
          </a:p>
          <a:p>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9</a:t>
            </a:fld>
            <a:endParaRPr lang="en-US"/>
          </a:p>
        </p:txBody>
      </p:sp>
    </p:spTree>
    <p:extLst>
      <p:ext uri="{BB962C8B-B14F-4D97-AF65-F5344CB8AC3E}">
        <p14:creationId xmlns:p14="http://schemas.microsoft.com/office/powerpoint/2010/main" val="2463958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Online Question Sets</a:t>
            </a:r>
          </a:p>
          <a:p>
            <a:pPr lvl="0"/>
            <a:r>
              <a:rPr lang="en-US" b="1" dirty="0" smtClean="0"/>
              <a:t>Average of 10 questions</a:t>
            </a:r>
          </a:p>
          <a:p>
            <a:pPr lvl="0"/>
            <a:r>
              <a:rPr lang="en-US" b="1" dirty="0" smtClean="0"/>
              <a:t>3</a:t>
            </a:r>
            <a:r>
              <a:rPr lang="en-US" b="1" baseline="0" dirty="0" smtClean="0"/>
              <a:t> formats</a:t>
            </a:r>
          </a:p>
          <a:p>
            <a:pPr lvl="0"/>
            <a:r>
              <a:rPr lang="en-US" b="1" baseline="0" dirty="0" smtClean="0"/>
              <a:t>MC and Numerical are diagnostic based on Facet Cluster</a:t>
            </a:r>
          </a:p>
          <a:p>
            <a:pPr lvl="0"/>
            <a:r>
              <a:rPr lang="en-US" b="1" baseline="0" dirty="0" smtClean="0"/>
              <a:t>  Each response is coded to a Facet from this Facet Cluster</a:t>
            </a:r>
          </a:p>
          <a:p>
            <a:pPr lvl="0"/>
            <a:endParaRPr lang="en-US" b="1" dirty="0" smtClean="0"/>
          </a:p>
          <a:p>
            <a:endParaRPr lang="en-US" dirty="0"/>
          </a:p>
        </p:txBody>
      </p:sp>
      <p:sp>
        <p:nvSpPr>
          <p:cNvPr id="4" name="Slide Number Placeholder 3"/>
          <p:cNvSpPr>
            <a:spLocks noGrp="1"/>
          </p:cNvSpPr>
          <p:nvPr>
            <p:ph type="sldNum" sz="quarter" idx="10"/>
          </p:nvPr>
        </p:nvSpPr>
        <p:spPr/>
        <p:txBody>
          <a:bodyPr/>
          <a:lstStyle/>
          <a:p>
            <a:fld id="{74E02BE1-9E69-514E-8292-142B7632F71E}" type="slidenum">
              <a:rPr lang="en-US" smtClean="0"/>
              <a:t>10</a:t>
            </a:fld>
            <a:endParaRPr lang="en-US"/>
          </a:p>
        </p:txBody>
      </p:sp>
    </p:spTree>
    <p:extLst>
      <p:ext uri="{BB962C8B-B14F-4D97-AF65-F5344CB8AC3E}">
        <p14:creationId xmlns:p14="http://schemas.microsoft.com/office/powerpoint/2010/main" val="2463958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A01BD6E6-6088-4A49-B55E-702C76BCBDBB}" type="datetime1">
              <a:rPr lang="en-US" smtClean="0"/>
              <a:t>2/24/2016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8AB0F158-A179-497D-979E-4F7CDEEE4AF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52150B-5F0B-1845-85F0-610A212847F6}" type="datetime1">
              <a:rPr lang="en-US" smtClean="0"/>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B0F158-A179-497D-979E-4F7CDEEE4AF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078A1D7A-2517-4A46-92B5-6741D2317233}" type="datetime1">
              <a:rPr lang="en-US" smtClean="0"/>
              <a:t>2/24/2016</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8AB0F158-A179-497D-979E-4F7CDEEE4AF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809A818-77BF-054B-834D-2788079CABF6}" type="datetime1">
              <a:rPr lang="en-US" smtClean="0"/>
              <a:t>2/24/2016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AB0F158-A179-497D-979E-4F7CDEEE4AFA}"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AEB2E660-732B-DD4A-AD77-BF4881006CDD}" type="datetime1">
              <a:rPr lang="en-US" smtClean="0"/>
              <a:t>2/24/2016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AB0F158-A179-497D-979E-4F7CDEEE4AFA}"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0B1E4849-C6E9-6F45-BFB2-A0A2EDD0FF7C}" type="datetime1">
              <a:rPr lang="en-US" smtClean="0"/>
              <a:t>2/24/2016</a:t>
            </a:fld>
            <a:endParaRPr lang="en-US"/>
          </a:p>
        </p:txBody>
      </p:sp>
      <p:sp>
        <p:nvSpPr>
          <p:cNvPr id="10" name="Slide Number Placeholder 9"/>
          <p:cNvSpPr>
            <a:spLocks noGrp="1"/>
          </p:cNvSpPr>
          <p:nvPr>
            <p:ph type="sldNum" sz="quarter" idx="16"/>
          </p:nvPr>
        </p:nvSpPr>
        <p:spPr/>
        <p:txBody>
          <a:bodyPr rtlCol="0"/>
          <a:lstStyle/>
          <a:p>
            <a:fld id="{8AB0F158-A179-497D-979E-4F7CDEEE4AFA}"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7629F015-54AD-824E-B593-FA167D791AA5}" type="datetime1">
              <a:rPr lang="en-US" smtClean="0"/>
              <a:t>2/24/2016</a:t>
            </a:fld>
            <a:endParaRPr lang="en-US"/>
          </a:p>
        </p:txBody>
      </p:sp>
      <p:sp>
        <p:nvSpPr>
          <p:cNvPr id="12" name="Slide Number Placeholder 11"/>
          <p:cNvSpPr>
            <a:spLocks noGrp="1"/>
          </p:cNvSpPr>
          <p:nvPr>
            <p:ph type="sldNum" sz="quarter" idx="16"/>
          </p:nvPr>
        </p:nvSpPr>
        <p:spPr/>
        <p:txBody>
          <a:bodyPr rtlCol="0"/>
          <a:lstStyle/>
          <a:p>
            <a:fld id="{8AB0F158-A179-497D-979E-4F7CDEEE4AFA}"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1BBD55A-CFC6-574B-A61C-775EB819660B}" type="datetime1">
              <a:rPr lang="en-US" smtClean="0"/>
              <a:t>2/24/2016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8AB0F158-A179-497D-979E-4F7CDEEE4AF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1AD534-13E3-7240-93E4-DC1342A3EB60}" type="datetime1">
              <a:rPr lang="en-US" smtClean="0"/>
              <a:t>2/24/2016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8AB0F158-A179-497D-979E-4F7CDEEE4AF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B425467-073F-2449-BF5C-668CB878E23A}" type="datetime1">
              <a:rPr lang="en-US" smtClean="0"/>
              <a:t>2/24/2016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8AB0F158-A179-497D-979E-4F7CDEEE4AFA}"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76BBDD76-2DDB-954B-86CD-8522A2C4589E}" type="datetime1">
              <a:rPr lang="en-US" smtClean="0"/>
              <a:t>2/24/2016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8AB0F158-A179-497D-979E-4F7CDEEE4AFA}"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C570DCF-6B1F-DD4F-B088-5228F239B6F1}" type="datetime1">
              <a:rPr lang="en-US" smtClean="0"/>
              <a:t>2/24/2016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AB0F158-A179-497D-979E-4F7CDEEE4AF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52400"/>
            <a:ext cx="8458200" cy="2384425"/>
          </a:xfrm>
        </p:spPr>
        <p:txBody>
          <a:bodyPr>
            <a:noAutofit/>
          </a:bodyPr>
          <a:lstStyle/>
          <a:p>
            <a:pPr algn="ctr"/>
            <a:r>
              <a:rPr lang="en-US" sz="4000" b="1" dirty="0" err="1">
                <a:latin typeface="Arial"/>
                <a:cs typeface="Arial"/>
              </a:rPr>
              <a:t>Diagnoser.com</a:t>
            </a:r>
            <a:r>
              <a:rPr lang="en-US" sz="4000" b="1" dirty="0">
                <a:latin typeface="Arial"/>
                <a:cs typeface="Arial"/>
              </a:rPr>
              <a:t>:  </a:t>
            </a:r>
            <a:r>
              <a:rPr lang="en-US" sz="4000" b="1" dirty="0" smtClean="0">
                <a:latin typeface="Arial"/>
                <a:cs typeface="Arial"/>
              </a:rPr>
              <a:t/>
            </a:r>
            <a:br>
              <a:rPr lang="en-US" sz="4000" b="1" dirty="0" smtClean="0">
                <a:latin typeface="Arial"/>
                <a:cs typeface="Arial"/>
              </a:rPr>
            </a:br>
            <a:r>
              <a:rPr lang="en-US" sz="4000" b="1" dirty="0" smtClean="0">
                <a:latin typeface="Arial"/>
                <a:cs typeface="Arial"/>
              </a:rPr>
              <a:t>Online </a:t>
            </a:r>
            <a:r>
              <a:rPr lang="en-US" sz="4000" b="1" dirty="0">
                <a:latin typeface="Arial"/>
                <a:cs typeface="Arial"/>
              </a:rPr>
              <a:t>learning &amp; assessment tools for Physics </a:t>
            </a:r>
            <a:endParaRPr lang="en-US" sz="4000" dirty="0">
              <a:latin typeface="Arial"/>
              <a:cs typeface="Arial"/>
            </a:endParaRPr>
          </a:p>
        </p:txBody>
      </p:sp>
      <p:sp>
        <p:nvSpPr>
          <p:cNvPr id="3" name="Subtitle 2"/>
          <p:cNvSpPr>
            <a:spLocks noGrp="1"/>
          </p:cNvSpPr>
          <p:nvPr>
            <p:ph type="subTitle" idx="1"/>
          </p:nvPr>
        </p:nvSpPr>
        <p:spPr>
          <a:xfrm>
            <a:off x="1371600" y="1828800"/>
            <a:ext cx="6400800" cy="3810000"/>
          </a:xfrm>
        </p:spPr>
        <p:txBody>
          <a:bodyPr>
            <a:normAutofit/>
          </a:bodyPr>
          <a:lstStyle/>
          <a:p>
            <a:r>
              <a:rPr lang="en-US" dirty="0"/>
              <a:t> </a:t>
            </a:r>
          </a:p>
          <a:p>
            <a:pPr algn="ctr"/>
            <a:r>
              <a:rPr lang="en-US" sz="3200" dirty="0"/>
              <a:t>Jim </a:t>
            </a:r>
            <a:r>
              <a:rPr lang="en-US" sz="3200" dirty="0" err="1"/>
              <a:t>Minstrell</a:t>
            </a:r>
            <a:endParaRPr lang="en-US" sz="3200" dirty="0"/>
          </a:p>
          <a:p>
            <a:pPr algn="ctr"/>
            <a:r>
              <a:rPr lang="en-US" sz="3200" dirty="0"/>
              <a:t>Facet Innovations, </a:t>
            </a:r>
          </a:p>
          <a:p>
            <a:pPr algn="ctr"/>
            <a:r>
              <a:rPr lang="en-US" sz="3200" dirty="0"/>
              <a:t>Seattle, WA</a:t>
            </a:r>
          </a:p>
        </p:txBody>
      </p:sp>
      <p:sp>
        <p:nvSpPr>
          <p:cNvPr id="4" name="TextBox 3"/>
          <p:cNvSpPr txBox="1"/>
          <p:nvPr/>
        </p:nvSpPr>
        <p:spPr>
          <a:xfrm>
            <a:off x="-819727" y="1385455"/>
            <a:ext cx="184666" cy="369332"/>
          </a:xfrm>
          <a:prstGeom prst="rect">
            <a:avLst/>
          </a:prstGeom>
          <a:noFill/>
        </p:spPr>
        <p:txBody>
          <a:bodyPr wrap="none" rtlCol="0">
            <a:spAutoFit/>
          </a:bodyPr>
          <a:lstStyle/>
          <a:p>
            <a:endParaRPr lang="en-US" dirty="0"/>
          </a:p>
        </p:txBody>
      </p:sp>
      <p:sp>
        <p:nvSpPr>
          <p:cNvPr id="5" name="Slide Number Placeholder 4"/>
          <p:cNvSpPr>
            <a:spLocks noGrp="1"/>
          </p:cNvSpPr>
          <p:nvPr>
            <p:ph type="sldNum" sz="quarter" idx="12"/>
          </p:nvPr>
        </p:nvSpPr>
        <p:spPr/>
        <p:txBody>
          <a:bodyPr/>
          <a:lstStyle/>
          <a:p>
            <a:fld id="{8AB0F158-A179-497D-979E-4F7CDEEE4AFA}"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Online tour of FAI unit</a:t>
            </a:r>
            <a:endParaRPr lang="en-US" dirty="0"/>
          </a:p>
        </p:txBody>
      </p:sp>
      <p:pic>
        <p:nvPicPr>
          <p:cNvPr id="5" name="Content Placeholder 4"/>
          <p:cNvPicPr>
            <a:picLocks noGrp="1"/>
          </p:cNvPicPr>
          <p:nvPr>
            <p:ph sz="quarter" idx="1"/>
          </p:nvPr>
        </p:nvPicPr>
        <p:blipFill>
          <a:blip r:embed="rId3">
            <a:extLst>
              <a:ext uri="{28A0092B-C50C-407E-A947-70E740481C1C}">
                <a14:useLocalDpi xmlns:a14="http://schemas.microsoft.com/office/drawing/2010/main" val="0"/>
              </a:ext>
            </a:extLst>
          </a:blip>
          <a:srcRect t="8785" b="8785"/>
          <a:stretch>
            <a:fillRect/>
          </a:stretch>
        </p:blipFill>
        <p:spPr bwMode="auto">
          <a:prstGeom prst="rect">
            <a:avLst/>
          </a:prstGeom>
          <a:noFill/>
          <a:ln>
            <a:noFill/>
          </a:ln>
        </p:spPr>
      </p:pic>
      <p:sp>
        <p:nvSpPr>
          <p:cNvPr id="6" name="Slide Number Placeholder 5"/>
          <p:cNvSpPr>
            <a:spLocks noGrp="1"/>
          </p:cNvSpPr>
          <p:nvPr>
            <p:ph type="sldNum" sz="quarter" idx="12"/>
          </p:nvPr>
        </p:nvSpPr>
        <p:spPr/>
        <p:txBody>
          <a:bodyPr>
            <a:normAutofit fontScale="85000" lnSpcReduction="20000"/>
          </a:bodyPr>
          <a:lstStyle/>
          <a:p>
            <a:fld id="{8AB0F158-A179-497D-979E-4F7CDEEE4AFA}" type="slidenum">
              <a:rPr lang="en-US" smtClean="0"/>
              <a:pPr/>
              <a:t>10</a:t>
            </a:fld>
            <a:endParaRPr lang="en-US"/>
          </a:p>
        </p:txBody>
      </p:sp>
    </p:spTree>
    <p:extLst>
      <p:ext uri="{BB962C8B-B14F-4D97-AF65-F5344CB8AC3E}">
        <p14:creationId xmlns:p14="http://schemas.microsoft.com/office/powerpoint/2010/main" val="15227094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Online tour of FAI unit</a:t>
            </a:r>
            <a:endParaRPr lang="en-US" dirty="0"/>
          </a:p>
        </p:txBody>
      </p:sp>
      <p:pic>
        <p:nvPicPr>
          <p:cNvPr id="6" name="Content Placeholder 5"/>
          <p:cNvPicPr>
            <a:picLocks noGrp="1"/>
          </p:cNvPicPr>
          <p:nvPr>
            <p:ph sz="quarter" idx="1"/>
          </p:nvPr>
        </p:nvPicPr>
        <p:blipFill>
          <a:blip r:embed="rId3">
            <a:extLst>
              <a:ext uri="{28A0092B-C50C-407E-A947-70E740481C1C}">
                <a14:useLocalDpi xmlns:a14="http://schemas.microsoft.com/office/drawing/2010/main" val="0"/>
              </a:ext>
            </a:extLst>
          </a:blip>
          <a:srcRect l="8547" r="8547"/>
          <a:stretch>
            <a:fillRect/>
          </a:stretch>
        </p:blipFill>
        <p:spPr bwMode="auto">
          <a:prstGeom prst="rect">
            <a:avLst/>
          </a:prstGeom>
          <a:noFill/>
          <a:ln>
            <a:noFill/>
          </a:ln>
        </p:spPr>
      </p:pic>
      <p:sp>
        <p:nvSpPr>
          <p:cNvPr id="7" name="Slide Number Placeholder 6"/>
          <p:cNvSpPr>
            <a:spLocks noGrp="1"/>
          </p:cNvSpPr>
          <p:nvPr>
            <p:ph type="sldNum" sz="quarter" idx="12"/>
          </p:nvPr>
        </p:nvSpPr>
        <p:spPr/>
        <p:txBody>
          <a:bodyPr>
            <a:normAutofit fontScale="85000" lnSpcReduction="20000"/>
          </a:bodyPr>
          <a:lstStyle/>
          <a:p>
            <a:fld id="{8AB0F158-A179-497D-979E-4F7CDEEE4AFA}" type="slidenum">
              <a:rPr lang="en-US" smtClean="0"/>
              <a:pPr/>
              <a:t>11</a:t>
            </a:fld>
            <a:endParaRPr lang="en-US"/>
          </a:p>
        </p:txBody>
      </p:sp>
    </p:spTree>
    <p:extLst>
      <p:ext uri="{BB962C8B-B14F-4D97-AF65-F5344CB8AC3E}">
        <p14:creationId xmlns:p14="http://schemas.microsoft.com/office/powerpoint/2010/main" val="105205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b="1" dirty="0"/>
              <a:t>Teacher Report </a:t>
            </a:r>
            <a:r>
              <a:rPr lang="en-US" sz="3600" b="1" dirty="0" smtClean="0"/>
              <a:t>(summary format)</a:t>
            </a:r>
            <a:r>
              <a:rPr lang="en-US" sz="3600" dirty="0"/>
              <a:t/>
            </a:r>
            <a:br>
              <a:rPr lang="en-US" sz="3600" dirty="0"/>
            </a:br>
            <a:endParaRPr lang="en-US" sz="3600" dirty="0"/>
          </a:p>
        </p:txBody>
      </p:sp>
      <p:pic>
        <p:nvPicPr>
          <p:cNvPr id="4" name="Content Placeholder 3"/>
          <p:cNvPicPr>
            <a:picLocks noGrp="1"/>
          </p:cNvPicPr>
          <p:nvPr>
            <p:ph sz="quarter" idx="1"/>
          </p:nvPr>
        </p:nvPicPr>
        <p:blipFill>
          <a:blip r:embed="rId3">
            <a:extLst>
              <a:ext uri="{28A0092B-C50C-407E-A947-70E740481C1C}">
                <a14:useLocalDpi xmlns:a14="http://schemas.microsoft.com/office/drawing/2010/main" val="0"/>
              </a:ext>
            </a:extLst>
          </a:blip>
          <a:srcRect t="630" b="630"/>
          <a:stretch>
            <a:fillRect/>
          </a:stretch>
        </p:blipFill>
        <p:spPr bwMode="auto">
          <a:prstGeom prst="rect">
            <a:avLst/>
          </a:prstGeom>
          <a:noFill/>
          <a:ln>
            <a:noFill/>
          </a:ln>
        </p:spPr>
      </p:pic>
      <p:sp>
        <p:nvSpPr>
          <p:cNvPr id="3" name="Slide Number Placeholder 2"/>
          <p:cNvSpPr>
            <a:spLocks noGrp="1"/>
          </p:cNvSpPr>
          <p:nvPr>
            <p:ph type="sldNum" sz="quarter" idx="12"/>
          </p:nvPr>
        </p:nvSpPr>
        <p:spPr/>
        <p:txBody>
          <a:bodyPr>
            <a:normAutofit fontScale="85000" lnSpcReduction="20000"/>
          </a:bodyPr>
          <a:lstStyle/>
          <a:p>
            <a:fld id="{8AB0F158-A179-497D-979E-4F7CDEEE4AFA}" type="slidenum">
              <a:rPr lang="en-US" smtClean="0"/>
              <a:pPr/>
              <a:t>12</a:t>
            </a:fld>
            <a:endParaRPr lang="en-US"/>
          </a:p>
        </p:txBody>
      </p:sp>
    </p:spTree>
    <p:extLst>
      <p:ext uri="{BB962C8B-B14F-4D97-AF65-F5344CB8AC3E}">
        <p14:creationId xmlns:p14="http://schemas.microsoft.com/office/powerpoint/2010/main" val="29686901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37448" cy="990600"/>
          </a:xfrm>
        </p:spPr>
        <p:txBody>
          <a:bodyPr>
            <a:noAutofit/>
          </a:bodyPr>
          <a:lstStyle/>
          <a:p>
            <a:pPr algn="ctr"/>
            <a:r>
              <a:rPr lang="en-US" sz="3600" b="1" dirty="0"/>
              <a:t>Teacher Report </a:t>
            </a:r>
            <a:r>
              <a:rPr lang="en-US" sz="3600" b="1" dirty="0" smtClean="0"/>
              <a:t>(individual response details)</a:t>
            </a:r>
            <a:r>
              <a:rPr lang="en-US" sz="3600" dirty="0"/>
              <a:t/>
            </a:r>
            <a:br>
              <a:rPr lang="en-US" sz="3600" dirty="0"/>
            </a:br>
            <a:endParaRPr lang="en-US" sz="3600" dirty="0"/>
          </a:p>
        </p:txBody>
      </p:sp>
      <p:pic>
        <p:nvPicPr>
          <p:cNvPr id="4" name="Content Placeholder 3"/>
          <p:cNvPicPr>
            <a:picLocks noGrp="1"/>
          </p:cNvPicPr>
          <p:nvPr>
            <p:ph sz="quarter" idx="1"/>
          </p:nvPr>
        </p:nvPicPr>
        <p:blipFill>
          <a:blip r:embed="rId3">
            <a:extLst>
              <a:ext uri="{28A0092B-C50C-407E-A947-70E740481C1C}">
                <a14:useLocalDpi xmlns:a14="http://schemas.microsoft.com/office/drawing/2010/main" val="0"/>
              </a:ext>
            </a:extLst>
          </a:blip>
          <a:srcRect l="-9181" r="-9181"/>
          <a:stretch>
            <a:fillRect/>
          </a:stretch>
        </p:blipFill>
        <p:spPr bwMode="auto">
          <a:xfrm>
            <a:off x="228600" y="1524000"/>
            <a:ext cx="8763000" cy="5334000"/>
          </a:xfrm>
          <a:prstGeom prst="rect">
            <a:avLst/>
          </a:prstGeom>
          <a:noFill/>
          <a:ln>
            <a:noFill/>
          </a:ln>
        </p:spPr>
      </p:pic>
      <p:sp>
        <p:nvSpPr>
          <p:cNvPr id="3" name="Slide Number Placeholder 2"/>
          <p:cNvSpPr>
            <a:spLocks noGrp="1"/>
          </p:cNvSpPr>
          <p:nvPr>
            <p:ph type="sldNum" sz="quarter" idx="12"/>
          </p:nvPr>
        </p:nvSpPr>
        <p:spPr/>
        <p:txBody>
          <a:bodyPr>
            <a:normAutofit fontScale="85000" lnSpcReduction="20000"/>
          </a:bodyPr>
          <a:lstStyle/>
          <a:p>
            <a:fld id="{8AB0F158-A179-497D-979E-4F7CDEEE4AFA}" type="slidenum">
              <a:rPr lang="en-US" smtClean="0"/>
              <a:pPr/>
              <a:t>13</a:t>
            </a:fld>
            <a:endParaRPr lang="en-US"/>
          </a:p>
        </p:txBody>
      </p:sp>
    </p:spTree>
    <p:extLst>
      <p:ext uri="{BB962C8B-B14F-4D97-AF65-F5344CB8AC3E}">
        <p14:creationId xmlns:p14="http://schemas.microsoft.com/office/powerpoint/2010/main" val="3169694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Online tour of FAI unit</a:t>
            </a:r>
            <a:endParaRPr lang="en-US" dirty="0"/>
          </a:p>
        </p:txBody>
      </p:sp>
      <p:pic>
        <p:nvPicPr>
          <p:cNvPr id="5" name="Content Placeholder 4"/>
          <p:cNvPicPr>
            <a:picLocks noGrp="1"/>
          </p:cNvPicPr>
          <p:nvPr>
            <p:ph sz="quarter" idx="1"/>
          </p:nvPr>
        </p:nvPicPr>
        <p:blipFill>
          <a:blip r:embed="rId3">
            <a:extLst>
              <a:ext uri="{28A0092B-C50C-407E-A947-70E740481C1C}">
                <a14:useLocalDpi xmlns:a14="http://schemas.microsoft.com/office/drawing/2010/main" val="0"/>
              </a:ext>
            </a:extLst>
          </a:blip>
          <a:srcRect t="2837" b="2837"/>
          <a:stretch>
            <a:fillRect/>
          </a:stretch>
        </p:blipFill>
        <p:spPr bwMode="auto">
          <a:prstGeom prst="rect">
            <a:avLst/>
          </a:prstGeom>
          <a:noFill/>
          <a:ln>
            <a:noFill/>
          </a:ln>
        </p:spPr>
      </p:pic>
      <p:sp>
        <p:nvSpPr>
          <p:cNvPr id="6" name="Slide Number Placeholder 5"/>
          <p:cNvSpPr>
            <a:spLocks noGrp="1"/>
          </p:cNvSpPr>
          <p:nvPr>
            <p:ph type="sldNum" sz="quarter" idx="12"/>
          </p:nvPr>
        </p:nvSpPr>
        <p:spPr/>
        <p:txBody>
          <a:bodyPr>
            <a:normAutofit fontScale="85000" lnSpcReduction="20000"/>
          </a:bodyPr>
          <a:lstStyle/>
          <a:p>
            <a:fld id="{8AB0F158-A179-497D-979E-4F7CDEEE4AFA}" type="slidenum">
              <a:rPr lang="en-US" smtClean="0"/>
              <a:pPr/>
              <a:t>14</a:t>
            </a:fld>
            <a:endParaRPr lang="en-US"/>
          </a:p>
        </p:txBody>
      </p:sp>
    </p:spTree>
    <p:extLst>
      <p:ext uri="{BB962C8B-B14F-4D97-AF65-F5344CB8AC3E}">
        <p14:creationId xmlns:p14="http://schemas.microsoft.com/office/powerpoint/2010/main" val="3258723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763000" cy="990600"/>
          </a:xfrm>
        </p:spPr>
        <p:txBody>
          <a:bodyPr>
            <a:normAutofit fontScale="90000"/>
          </a:bodyPr>
          <a:lstStyle/>
          <a:p>
            <a:pPr algn="ctr"/>
            <a:r>
              <a:rPr lang="en-US" sz="3600" dirty="0">
                <a:latin typeface="Arial"/>
                <a:cs typeface="Arial"/>
              </a:rPr>
              <a:t>Common concerns/challenges of teachers engaging in formative assessment</a:t>
            </a:r>
          </a:p>
        </p:txBody>
      </p:sp>
      <p:sp>
        <p:nvSpPr>
          <p:cNvPr id="3" name="Content Placeholder 2"/>
          <p:cNvSpPr>
            <a:spLocks noGrp="1"/>
          </p:cNvSpPr>
          <p:nvPr>
            <p:ph sz="quarter" idx="1"/>
          </p:nvPr>
        </p:nvSpPr>
        <p:spPr/>
        <p:txBody>
          <a:bodyPr/>
          <a:lstStyle/>
          <a:p>
            <a:r>
              <a:rPr lang="en-US" dirty="0" smtClean="0">
                <a:latin typeface="Arial"/>
                <a:cs typeface="Arial"/>
              </a:rPr>
              <a:t>How do I </a:t>
            </a:r>
            <a:r>
              <a:rPr lang="en-US" b="1" dirty="0" smtClean="0">
                <a:latin typeface="Arial"/>
                <a:cs typeface="Arial"/>
              </a:rPr>
              <a:t>interpret and prioritize </a:t>
            </a:r>
            <a:r>
              <a:rPr lang="en-US" dirty="0" smtClean="0">
                <a:latin typeface="Arial"/>
                <a:cs typeface="Arial"/>
              </a:rPr>
              <a:t>the information I get from my students?</a:t>
            </a:r>
          </a:p>
          <a:p>
            <a:r>
              <a:rPr lang="en-US" dirty="0">
                <a:latin typeface="Arial"/>
                <a:cs typeface="Arial"/>
              </a:rPr>
              <a:t>W</a:t>
            </a:r>
            <a:r>
              <a:rPr lang="en-US" dirty="0" smtClean="0">
                <a:latin typeface="Arial"/>
                <a:cs typeface="Arial"/>
              </a:rPr>
              <a:t>hat kind of </a:t>
            </a:r>
            <a:r>
              <a:rPr lang="en-US" b="1" dirty="0" smtClean="0">
                <a:latin typeface="Arial"/>
                <a:cs typeface="Arial"/>
              </a:rPr>
              <a:t>feedback</a:t>
            </a:r>
            <a:r>
              <a:rPr lang="en-US" dirty="0" smtClean="0">
                <a:latin typeface="Arial"/>
                <a:cs typeface="Arial"/>
              </a:rPr>
              <a:t> do I give my students? And how can I possibly do that all the time for everyone?</a:t>
            </a:r>
          </a:p>
          <a:p>
            <a:r>
              <a:rPr lang="en-US" dirty="0" smtClean="0">
                <a:latin typeface="Arial"/>
                <a:cs typeface="Arial"/>
              </a:rPr>
              <a:t>Designing </a:t>
            </a:r>
            <a:r>
              <a:rPr lang="en-US" b="1" dirty="0" smtClean="0">
                <a:latin typeface="Arial"/>
                <a:cs typeface="Arial"/>
              </a:rPr>
              <a:t>next instruction </a:t>
            </a:r>
            <a:r>
              <a:rPr lang="en-US" dirty="0" smtClean="0">
                <a:latin typeface="Arial"/>
                <a:cs typeface="Arial"/>
              </a:rPr>
              <a:t>to target all the different issues that emerge is not feasible</a:t>
            </a:r>
            <a:r>
              <a:rPr lang="en-US" i="1" dirty="0" smtClean="0">
                <a:latin typeface="Arial"/>
                <a:cs typeface="Arial"/>
              </a:rPr>
              <a:t>.</a:t>
            </a:r>
            <a:endParaRPr lang="en-US" i="1" dirty="0">
              <a:latin typeface="Arial"/>
              <a:cs typeface="Arial"/>
            </a:endParaRPr>
          </a:p>
        </p:txBody>
      </p:sp>
      <p:sp>
        <p:nvSpPr>
          <p:cNvPr id="4" name="Slide Number Placeholder 3"/>
          <p:cNvSpPr>
            <a:spLocks noGrp="1"/>
          </p:cNvSpPr>
          <p:nvPr>
            <p:ph type="sldNum" sz="quarter" idx="12"/>
          </p:nvPr>
        </p:nvSpPr>
        <p:spPr/>
        <p:txBody>
          <a:bodyPr>
            <a:normAutofit fontScale="85000" lnSpcReduction="20000"/>
          </a:bodyPr>
          <a:lstStyle/>
          <a:p>
            <a:fld id="{8AB0F158-A179-497D-979E-4F7CDEEE4AFA}" type="slidenum">
              <a:rPr lang="en-US" smtClean="0"/>
              <a:pPr/>
              <a:t>15</a:t>
            </a:fld>
            <a:endParaRPr lang="en-US"/>
          </a:p>
        </p:txBody>
      </p:sp>
    </p:spTree>
    <p:extLst>
      <p:ext uri="{BB962C8B-B14F-4D97-AF65-F5344CB8AC3E}">
        <p14:creationId xmlns:p14="http://schemas.microsoft.com/office/powerpoint/2010/main" val="2072268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latin typeface="Arial"/>
                <a:cs typeface="Arial"/>
              </a:rPr>
              <a:t>What makes </a:t>
            </a:r>
            <a:r>
              <a:rPr lang="en-US" sz="3600" dirty="0" err="1" smtClean="0">
                <a:latin typeface="Arial"/>
                <a:cs typeface="Arial"/>
              </a:rPr>
              <a:t>Diagnoser</a:t>
            </a:r>
            <a:r>
              <a:rPr lang="en-US" sz="3600" dirty="0" smtClean="0">
                <a:latin typeface="Arial"/>
                <a:cs typeface="Arial"/>
              </a:rPr>
              <a:t> different from other online assessment resources?</a:t>
            </a:r>
            <a:endParaRPr lang="en-US" sz="3600" dirty="0">
              <a:latin typeface="Arial"/>
              <a:cs typeface="Arial"/>
            </a:endParaRPr>
          </a:p>
        </p:txBody>
      </p:sp>
      <p:sp>
        <p:nvSpPr>
          <p:cNvPr id="3" name="Content Placeholder 2"/>
          <p:cNvSpPr>
            <a:spLocks noGrp="1"/>
          </p:cNvSpPr>
          <p:nvPr>
            <p:ph sz="quarter" idx="1"/>
          </p:nvPr>
        </p:nvSpPr>
        <p:spPr/>
        <p:txBody>
          <a:bodyPr/>
          <a:lstStyle/>
          <a:p>
            <a:r>
              <a:rPr lang="en-US" sz="3100" b="1" dirty="0">
                <a:latin typeface="Arial"/>
                <a:cs typeface="Arial"/>
              </a:rPr>
              <a:t>Supports FA as a process </a:t>
            </a:r>
            <a:r>
              <a:rPr lang="en-US" sz="2800" dirty="0" smtClean="0">
                <a:latin typeface="Arial"/>
                <a:cs typeface="Arial"/>
              </a:rPr>
              <a:t>(an integrated </a:t>
            </a:r>
            <a:r>
              <a:rPr lang="en-US" sz="2800" dirty="0">
                <a:latin typeface="Arial"/>
                <a:cs typeface="Arial"/>
              </a:rPr>
              <a:t>cycle of learning &amp; assessment --not an event or type of assessment)</a:t>
            </a:r>
          </a:p>
          <a:p>
            <a:r>
              <a:rPr lang="en-US" sz="3100" b="1" dirty="0" smtClean="0">
                <a:latin typeface="Arial"/>
                <a:cs typeface="Arial"/>
              </a:rPr>
              <a:t>An </a:t>
            </a:r>
            <a:r>
              <a:rPr lang="en-US" sz="3100" b="1" dirty="0">
                <a:latin typeface="Arial"/>
                <a:cs typeface="Arial"/>
              </a:rPr>
              <a:t>interpretive framework </a:t>
            </a:r>
            <a:r>
              <a:rPr lang="en-US" sz="3100" dirty="0" smtClean="0">
                <a:latin typeface="Arial"/>
                <a:cs typeface="Arial"/>
              </a:rPr>
              <a:t>of “Facets” &amp; “Facet Clusters” supports a consistent, comparable, and descriptive </a:t>
            </a:r>
            <a:r>
              <a:rPr lang="en-US" sz="3100" dirty="0">
                <a:latin typeface="Arial"/>
                <a:cs typeface="Arial"/>
              </a:rPr>
              <a:t>interpretation of student </a:t>
            </a:r>
            <a:r>
              <a:rPr lang="en-US" sz="3100" dirty="0" smtClean="0">
                <a:latin typeface="Arial"/>
                <a:cs typeface="Arial"/>
              </a:rPr>
              <a:t>work</a:t>
            </a:r>
          </a:p>
          <a:p>
            <a:r>
              <a:rPr lang="en-US" sz="3100" b="1" dirty="0" smtClean="0">
                <a:latin typeface="Arial"/>
                <a:cs typeface="Arial"/>
              </a:rPr>
              <a:t>Facets provide a common language </a:t>
            </a:r>
            <a:r>
              <a:rPr lang="en-US" sz="3100" dirty="0" smtClean="0">
                <a:latin typeface="Arial"/>
                <a:cs typeface="Arial"/>
              </a:rPr>
              <a:t>for describing learning</a:t>
            </a:r>
            <a:endParaRPr lang="en-US" dirty="0">
              <a:latin typeface="Arial"/>
              <a:cs typeface="Arial"/>
            </a:endParaRPr>
          </a:p>
        </p:txBody>
      </p:sp>
      <p:sp>
        <p:nvSpPr>
          <p:cNvPr id="4" name="Slide Number Placeholder 3"/>
          <p:cNvSpPr>
            <a:spLocks noGrp="1"/>
          </p:cNvSpPr>
          <p:nvPr>
            <p:ph type="sldNum" sz="quarter" idx="12"/>
          </p:nvPr>
        </p:nvSpPr>
        <p:spPr/>
        <p:txBody>
          <a:bodyPr>
            <a:normAutofit fontScale="85000" lnSpcReduction="20000"/>
          </a:bodyPr>
          <a:lstStyle/>
          <a:p>
            <a:fld id="{8AB0F158-A179-497D-979E-4F7CDEEE4AFA}" type="slidenum">
              <a:rPr lang="en-US" smtClean="0"/>
              <a:pPr/>
              <a:t>16</a:t>
            </a:fld>
            <a:endParaRPr lang="en-US"/>
          </a:p>
        </p:txBody>
      </p:sp>
    </p:spTree>
    <p:extLst>
      <p:ext uri="{BB962C8B-B14F-4D97-AF65-F5344CB8AC3E}">
        <p14:creationId xmlns:p14="http://schemas.microsoft.com/office/powerpoint/2010/main" val="2593479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latin typeface="Arial"/>
                <a:cs typeface="Arial"/>
              </a:rPr>
              <a:t>Exploring </a:t>
            </a:r>
            <a:r>
              <a:rPr lang="en-US" sz="4000" dirty="0" err="1" smtClean="0">
                <a:latin typeface="Arial"/>
                <a:cs typeface="Arial"/>
              </a:rPr>
              <a:t>Diagnoser</a:t>
            </a:r>
            <a:r>
              <a:rPr lang="en-US" sz="4000" dirty="0" smtClean="0">
                <a:latin typeface="Arial"/>
                <a:cs typeface="Arial"/>
              </a:rPr>
              <a:t> Tools</a:t>
            </a:r>
            <a:endParaRPr lang="en-US" sz="4000" dirty="0">
              <a:latin typeface="Arial"/>
              <a:cs typeface="Arial"/>
            </a:endParaRPr>
          </a:p>
        </p:txBody>
      </p:sp>
      <p:sp>
        <p:nvSpPr>
          <p:cNvPr id="3" name="Content Placeholder 2"/>
          <p:cNvSpPr>
            <a:spLocks noGrp="1"/>
          </p:cNvSpPr>
          <p:nvPr>
            <p:ph sz="quarter" idx="1"/>
          </p:nvPr>
        </p:nvSpPr>
        <p:spPr/>
        <p:txBody>
          <a:bodyPr/>
          <a:lstStyle/>
          <a:p>
            <a:pPr lvl="0"/>
            <a:r>
              <a:rPr lang="en-US" sz="3200" dirty="0">
                <a:latin typeface="Arial"/>
                <a:cs typeface="Arial"/>
              </a:rPr>
              <a:t>Register as a teacher </a:t>
            </a:r>
            <a:r>
              <a:rPr lang="en-US" sz="3200" dirty="0" smtClean="0">
                <a:latin typeface="Arial"/>
                <a:cs typeface="Arial"/>
              </a:rPr>
              <a:t>(Save your teacher ID and PW)</a:t>
            </a:r>
            <a:endParaRPr lang="en-US" sz="3200" dirty="0">
              <a:latin typeface="Arial"/>
              <a:cs typeface="Arial"/>
            </a:endParaRPr>
          </a:p>
          <a:p>
            <a:pPr lvl="0"/>
            <a:r>
              <a:rPr lang="en-US" sz="3200" dirty="0" smtClean="0">
                <a:latin typeface="Arial"/>
                <a:cs typeface="Arial"/>
              </a:rPr>
              <a:t>Handouts for reference</a:t>
            </a:r>
            <a:endParaRPr lang="en-US" sz="3200" dirty="0">
              <a:latin typeface="Arial"/>
              <a:cs typeface="Arial"/>
            </a:endParaRPr>
          </a:p>
          <a:p>
            <a:pPr lvl="0"/>
            <a:r>
              <a:rPr lang="en-US" sz="3200" dirty="0">
                <a:latin typeface="Arial"/>
                <a:cs typeface="Arial"/>
              </a:rPr>
              <a:t>E</a:t>
            </a:r>
            <a:r>
              <a:rPr lang="en-US" sz="3200" dirty="0" smtClean="0">
                <a:latin typeface="Arial"/>
                <a:cs typeface="Arial"/>
              </a:rPr>
              <a:t>xplore </a:t>
            </a:r>
            <a:r>
              <a:rPr lang="en-US" sz="3200" dirty="0" err="1" smtClean="0">
                <a:latin typeface="Arial"/>
                <a:cs typeface="Arial"/>
              </a:rPr>
              <a:t>Diagnoser.com</a:t>
            </a:r>
            <a:r>
              <a:rPr lang="en-US" sz="3200" dirty="0" smtClean="0">
                <a:latin typeface="Arial"/>
                <a:cs typeface="Arial"/>
              </a:rPr>
              <a:t> site; </a:t>
            </a:r>
            <a:r>
              <a:rPr lang="en-US" sz="3200" dirty="0">
                <a:latin typeface="Arial"/>
                <a:cs typeface="Arial"/>
              </a:rPr>
              <a:t>individual Q&amp;</a:t>
            </a:r>
            <a:r>
              <a:rPr lang="en-US" sz="3200" dirty="0" smtClean="0">
                <a:latin typeface="Arial"/>
                <a:cs typeface="Arial"/>
              </a:rPr>
              <a:t>A</a:t>
            </a:r>
          </a:p>
          <a:p>
            <a:pPr lvl="0"/>
            <a:r>
              <a:rPr lang="en-US" sz="3200" dirty="0" smtClean="0">
                <a:latin typeface="Arial"/>
                <a:cs typeface="Arial"/>
              </a:rPr>
              <a:t>Those experienced with </a:t>
            </a:r>
            <a:r>
              <a:rPr lang="en-US" sz="3200" dirty="0" err="1" smtClean="0">
                <a:latin typeface="Arial"/>
                <a:cs typeface="Arial"/>
              </a:rPr>
              <a:t>Diagnoser</a:t>
            </a:r>
            <a:r>
              <a:rPr lang="en-US" sz="3200" dirty="0" smtClean="0">
                <a:latin typeface="Arial"/>
                <a:cs typeface="Arial"/>
              </a:rPr>
              <a:t> will help you.</a:t>
            </a:r>
            <a:endParaRPr lang="en-US" sz="3200" dirty="0">
              <a:latin typeface="Arial"/>
              <a:cs typeface="Arial"/>
            </a:endParaRP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8AB0F158-A179-497D-979E-4F7CDEEE4AFA}" type="slidenum">
              <a:rPr lang="en-US" smtClean="0"/>
              <a:pPr/>
              <a:t>17</a:t>
            </a:fld>
            <a:endParaRPr lang="en-US"/>
          </a:p>
        </p:txBody>
      </p:sp>
    </p:spTree>
    <p:extLst>
      <p:ext uri="{BB962C8B-B14F-4D97-AF65-F5344CB8AC3E}">
        <p14:creationId xmlns:p14="http://schemas.microsoft.com/office/powerpoint/2010/main" val="13413214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461248" cy="990600"/>
          </a:xfrm>
        </p:spPr>
        <p:txBody>
          <a:bodyPr>
            <a:normAutofit fontScale="90000"/>
          </a:bodyPr>
          <a:lstStyle/>
          <a:p>
            <a:pPr algn="ctr"/>
            <a:r>
              <a:rPr lang="en-US" dirty="0">
                <a:latin typeface="Arial"/>
                <a:cs typeface="Arial"/>
              </a:rPr>
              <a:t>Evidence for APEX PD Program Improvement </a:t>
            </a:r>
          </a:p>
        </p:txBody>
      </p:sp>
      <p:sp>
        <p:nvSpPr>
          <p:cNvPr id="3" name="Content Placeholder 2"/>
          <p:cNvSpPr>
            <a:spLocks noGrp="1"/>
          </p:cNvSpPr>
          <p:nvPr>
            <p:ph sz="quarter" idx="1"/>
          </p:nvPr>
        </p:nvSpPr>
        <p:spPr/>
        <p:txBody>
          <a:bodyPr/>
          <a:lstStyle/>
          <a:p>
            <a:pPr lvl="0"/>
            <a:r>
              <a:rPr lang="en-US" sz="3200" dirty="0">
                <a:latin typeface="Arial"/>
                <a:cs typeface="Arial"/>
              </a:rPr>
              <a:t>Description of APEX Program (content, pedagogy, and technology; Action Research</a:t>
            </a:r>
          </a:p>
          <a:p>
            <a:pPr lvl="0"/>
            <a:r>
              <a:rPr lang="en-US" sz="3200" dirty="0">
                <a:latin typeface="Arial"/>
                <a:cs typeface="Arial"/>
              </a:rPr>
              <a:t>Effects </a:t>
            </a:r>
            <a:r>
              <a:rPr lang="en-US" sz="3200" dirty="0" smtClean="0">
                <a:latin typeface="Arial"/>
                <a:cs typeface="Arial"/>
              </a:rPr>
              <a:t>of </a:t>
            </a:r>
            <a:r>
              <a:rPr lang="en-US" sz="3200" dirty="0" err="1">
                <a:latin typeface="Arial"/>
                <a:cs typeface="Arial"/>
              </a:rPr>
              <a:t>Diagnoser</a:t>
            </a:r>
            <a:r>
              <a:rPr lang="en-US" sz="3200" dirty="0">
                <a:latin typeface="Arial"/>
                <a:cs typeface="Arial"/>
              </a:rPr>
              <a:t> </a:t>
            </a:r>
            <a:r>
              <a:rPr lang="en-US" sz="3200" dirty="0" err="1" smtClean="0">
                <a:latin typeface="Arial"/>
                <a:cs typeface="Arial"/>
              </a:rPr>
              <a:t>Qsets</a:t>
            </a:r>
            <a:r>
              <a:rPr lang="en-US" sz="3200" dirty="0" smtClean="0">
                <a:latin typeface="Arial"/>
                <a:cs typeface="Arial"/>
              </a:rPr>
              <a:t> being used in teacher’s action research </a:t>
            </a:r>
          </a:p>
          <a:p>
            <a:pPr lvl="0"/>
            <a:r>
              <a:rPr lang="en-US" sz="3200" dirty="0" smtClean="0">
                <a:latin typeface="Arial"/>
                <a:cs typeface="Arial"/>
              </a:rPr>
              <a:t>Effects of the APEX Program for teacher professional development</a:t>
            </a:r>
            <a:endParaRPr lang="en-US" sz="3200" dirty="0">
              <a:latin typeface="Arial"/>
              <a:cs typeface="Arial"/>
            </a:endParaRP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8AB0F158-A179-497D-979E-4F7CDEEE4AFA}" type="slidenum">
              <a:rPr lang="en-US" smtClean="0"/>
              <a:pPr/>
              <a:t>18</a:t>
            </a:fld>
            <a:endParaRPr lang="en-US"/>
          </a:p>
        </p:txBody>
      </p:sp>
    </p:spTree>
    <p:extLst>
      <p:ext uri="{BB962C8B-B14F-4D97-AF65-F5344CB8AC3E}">
        <p14:creationId xmlns:p14="http://schemas.microsoft.com/office/powerpoint/2010/main" val="24830609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226552" cy="990600"/>
          </a:xfrm>
        </p:spPr>
        <p:txBody>
          <a:bodyPr>
            <a:normAutofit/>
          </a:bodyPr>
          <a:lstStyle/>
          <a:p>
            <a:r>
              <a:rPr lang="en-US" sz="4000" dirty="0">
                <a:latin typeface="Arial"/>
                <a:cs typeface="Arial"/>
              </a:rPr>
              <a:t>APEX teacher use of the </a:t>
            </a:r>
            <a:r>
              <a:rPr lang="en-US" sz="4000" dirty="0" err="1">
                <a:latin typeface="Arial"/>
                <a:cs typeface="Arial"/>
              </a:rPr>
              <a:t>QSet</a:t>
            </a:r>
            <a:r>
              <a:rPr lang="en-US" sz="4000" dirty="0">
                <a:latin typeface="Arial"/>
                <a:cs typeface="Arial"/>
              </a:rPr>
              <a:t> data </a:t>
            </a:r>
          </a:p>
        </p:txBody>
      </p:sp>
      <p:sp>
        <p:nvSpPr>
          <p:cNvPr id="3" name="Content Placeholder 2"/>
          <p:cNvSpPr>
            <a:spLocks noGrp="1"/>
          </p:cNvSpPr>
          <p:nvPr>
            <p:ph sz="quarter" idx="1"/>
          </p:nvPr>
        </p:nvSpPr>
        <p:spPr/>
        <p:txBody>
          <a:bodyPr/>
          <a:lstStyle/>
          <a:p>
            <a:pPr lvl="0"/>
            <a:r>
              <a:rPr lang="en-US" dirty="0"/>
              <a:t>Formative Assessment within the unit</a:t>
            </a:r>
          </a:p>
          <a:p>
            <a:pPr lvl="0"/>
            <a:r>
              <a:rPr lang="en-US" dirty="0"/>
              <a:t>Inform decisions for next activities</a:t>
            </a:r>
          </a:p>
          <a:p>
            <a:pPr lvl="0"/>
            <a:r>
              <a:rPr lang="en-US" dirty="0"/>
              <a:t>Summative Assessment checking for retention</a:t>
            </a:r>
          </a:p>
          <a:p>
            <a:pPr marL="0" indent="0">
              <a:buNone/>
            </a:pP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8AB0F158-A179-497D-979E-4F7CDEEE4AFA}" type="slidenum">
              <a:rPr lang="en-US" smtClean="0"/>
              <a:pPr/>
              <a:t>19</a:t>
            </a:fld>
            <a:endParaRPr lang="en-US"/>
          </a:p>
        </p:txBody>
      </p:sp>
    </p:spTree>
    <p:extLst>
      <p:ext uri="{BB962C8B-B14F-4D97-AF65-F5344CB8AC3E}">
        <p14:creationId xmlns:p14="http://schemas.microsoft.com/office/powerpoint/2010/main" val="2570217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153400" cy="990600"/>
          </a:xfrm>
        </p:spPr>
        <p:txBody>
          <a:bodyPr>
            <a:normAutofit fontScale="90000"/>
          </a:bodyPr>
          <a:lstStyle/>
          <a:p>
            <a:pPr algn="ctr"/>
            <a:r>
              <a:rPr lang="en-US" b="1" dirty="0" smtClean="0">
                <a:latin typeface="Arial"/>
                <a:cs typeface="Arial"/>
              </a:rPr>
              <a:t>Agenda</a:t>
            </a:r>
            <a:r>
              <a:rPr lang="en-US" dirty="0">
                <a:latin typeface="Arial"/>
                <a:cs typeface="Arial"/>
              </a:rPr>
              <a:t/>
            </a:r>
            <a:br>
              <a:rPr lang="en-US" dirty="0">
                <a:latin typeface="Arial"/>
                <a:cs typeface="Arial"/>
              </a:rPr>
            </a:br>
            <a:r>
              <a:rPr lang="en-US" dirty="0" smtClean="0"/>
              <a:t>	</a:t>
            </a:r>
            <a:endParaRPr lang="en-US" dirty="0"/>
          </a:p>
        </p:txBody>
      </p:sp>
      <p:sp>
        <p:nvSpPr>
          <p:cNvPr id="3" name="Content Placeholder 2"/>
          <p:cNvSpPr>
            <a:spLocks noGrp="1"/>
          </p:cNvSpPr>
          <p:nvPr>
            <p:ph sz="quarter" idx="1"/>
          </p:nvPr>
        </p:nvSpPr>
        <p:spPr>
          <a:xfrm>
            <a:off x="304800" y="1600200"/>
            <a:ext cx="8610600" cy="5105400"/>
          </a:xfrm>
        </p:spPr>
        <p:txBody>
          <a:bodyPr>
            <a:normAutofit/>
          </a:bodyPr>
          <a:lstStyle/>
          <a:p>
            <a:pPr lvl="0"/>
            <a:r>
              <a:rPr lang="en-US" sz="3200" dirty="0" smtClean="0">
                <a:latin typeface="Arial"/>
                <a:cs typeface="Arial"/>
              </a:rPr>
              <a:t>Introductions</a:t>
            </a:r>
          </a:p>
          <a:p>
            <a:pPr lvl="0"/>
            <a:r>
              <a:rPr lang="en-US" sz="3200" dirty="0" smtClean="0">
                <a:latin typeface="Arial"/>
                <a:cs typeface="Arial"/>
              </a:rPr>
              <a:t>Complete </a:t>
            </a:r>
            <a:r>
              <a:rPr lang="en-US" sz="3200" dirty="0">
                <a:latin typeface="Arial"/>
                <a:cs typeface="Arial"/>
              </a:rPr>
              <a:t>a brief online student assessment  </a:t>
            </a:r>
            <a:endParaRPr lang="en-US" sz="3200" dirty="0" smtClean="0">
              <a:latin typeface="Arial"/>
              <a:cs typeface="Arial"/>
            </a:endParaRPr>
          </a:p>
          <a:p>
            <a:pPr lvl="0"/>
            <a:r>
              <a:rPr lang="en-US" sz="3200" dirty="0" smtClean="0">
                <a:latin typeface="Arial"/>
                <a:cs typeface="Arial"/>
              </a:rPr>
              <a:t>Overview of </a:t>
            </a:r>
            <a:r>
              <a:rPr lang="en-US" sz="3200" dirty="0" err="1" smtClean="0">
                <a:latin typeface="Arial"/>
                <a:cs typeface="Arial"/>
              </a:rPr>
              <a:t>Diagnoser.com</a:t>
            </a:r>
            <a:endParaRPr lang="en-US" sz="3200" dirty="0" smtClean="0">
              <a:latin typeface="Arial"/>
              <a:cs typeface="Arial"/>
            </a:endParaRPr>
          </a:p>
          <a:p>
            <a:pPr lvl="0"/>
            <a:r>
              <a:rPr lang="en-US" sz="3200" dirty="0" smtClean="0">
                <a:latin typeface="Arial"/>
                <a:cs typeface="Arial"/>
              </a:rPr>
              <a:t>Register and explore </a:t>
            </a:r>
            <a:r>
              <a:rPr lang="en-US" sz="3200" dirty="0" err="1" smtClean="0">
                <a:latin typeface="Arial"/>
                <a:cs typeface="Arial"/>
              </a:rPr>
              <a:t>Diagnoser</a:t>
            </a:r>
            <a:r>
              <a:rPr lang="en-US" sz="3200" dirty="0" smtClean="0">
                <a:latin typeface="Arial"/>
                <a:cs typeface="Arial"/>
              </a:rPr>
              <a:t> resources</a:t>
            </a:r>
          </a:p>
          <a:p>
            <a:pPr lvl="0"/>
            <a:r>
              <a:rPr lang="en-US" sz="3200" dirty="0" smtClean="0">
                <a:latin typeface="Arial"/>
                <a:cs typeface="Arial"/>
              </a:rPr>
              <a:t>Q &amp; A with teacher users</a:t>
            </a:r>
          </a:p>
          <a:p>
            <a:pPr lvl="0"/>
            <a:r>
              <a:rPr lang="en-US" sz="3200" dirty="0" smtClean="0">
                <a:latin typeface="Arial"/>
                <a:cs typeface="Arial"/>
              </a:rPr>
              <a:t>Research </a:t>
            </a:r>
            <a:r>
              <a:rPr lang="en-US" sz="3200" dirty="0">
                <a:latin typeface="Arial"/>
                <a:cs typeface="Arial"/>
              </a:rPr>
              <a:t>results from </a:t>
            </a:r>
            <a:r>
              <a:rPr lang="en-US" sz="3200" dirty="0" err="1">
                <a:latin typeface="Arial"/>
                <a:cs typeface="Arial"/>
              </a:rPr>
              <a:t>Diagnoser.com</a:t>
            </a:r>
            <a:r>
              <a:rPr lang="en-US" sz="3200" dirty="0">
                <a:latin typeface="Arial"/>
                <a:cs typeface="Arial"/>
              </a:rPr>
              <a:t> use</a:t>
            </a:r>
          </a:p>
          <a:p>
            <a:endParaRPr lang="en-US" sz="4000" dirty="0"/>
          </a:p>
        </p:txBody>
      </p:sp>
      <p:sp>
        <p:nvSpPr>
          <p:cNvPr id="4" name="Slide Number Placeholder 3"/>
          <p:cNvSpPr>
            <a:spLocks noGrp="1"/>
          </p:cNvSpPr>
          <p:nvPr>
            <p:ph type="sldNum" sz="quarter" idx="12"/>
          </p:nvPr>
        </p:nvSpPr>
        <p:spPr/>
        <p:txBody>
          <a:bodyPr>
            <a:normAutofit fontScale="85000" lnSpcReduction="20000"/>
          </a:bodyPr>
          <a:lstStyle/>
          <a:p>
            <a:fld id="{8AB0F158-A179-497D-979E-4F7CDEEE4AFA}"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304800"/>
            <a:ext cx="8153400" cy="914400"/>
          </a:xfrm>
        </p:spPr>
        <p:txBody>
          <a:bodyPr>
            <a:noAutofit/>
          </a:bodyPr>
          <a:lstStyle/>
          <a:p>
            <a:pPr algn="ctr"/>
            <a:r>
              <a:rPr lang="en-US" sz="3600" dirty="0" err="1" smtClean="0"/>
              <a:t>Diagnoser</a:t>
            </a:r>
            <a:r>
              <a:rPr lang="en-US" sz="3600" dirty="0" smtClean="0"/>
              <a:t> data from one classroom </a:t>
            </a:r>
            <a:r>
              <a:rPr lang="en-US" sz="3200" dirty="0" smtClean="0"/>
              <a:t>(2014-15)</a:t>
            </a:r>
            <a:r>
              <a:rPr lang="en-US" sz="3200" dirty="0"/>
              <a:t/>
            </a:r>
            <a:br>
              <a:rPr lang="en-US" sz="3200" dirty="0"/>
            </a:br>
            <a:endParaRPr lang="en-US" sz="3200"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907237714"/>
              </p:ext>
            </p:extLst>
          </p:nvPr>
        </p:nvGraphicFramePr>
        <p:xfrm>
          <a:off x="304800" y="2438399"/>
          <a:ext cx="8534400" cy="3733802"/>
        </p:xfrm>
        <a:graphic>
          <a:graphicData uri="http://schemas.openxmlformats.org/drawingml/2006/table">
            <a:tbl>
              <a:tblPr firstRow="1" bandRow="1">
                <a:tableStyleId>{5C22544A-7EE6-4342-B048-85BDC9FD1C3A}</a:tableStyleId>
              </a:tblPr>
              <a:tblGrid>
                <a:gridCol w="1143000"/>
                <a:gridCol w="563880"/>
                <a:gridCol w="1036320"/>
                <a:gridCol w="762000"/>
                <a:gridCol w="762000"/>
                <a:gridCol w="853440"/>
                <a:gridCol w="853440"/>
                <a:gridCol w="853440"/>
                <a:gridCol w="853440"/>
                <a:gridCol w="853440"/>
              </a:tblGrid>
              <a:tr h="579931">
                <a:tc>
                  <a:txBody>
                    <a:bodyPr/>
                    <a:lstStyle/>
                    <a:p>
                      <a:pPr marL="0" marR="0">
                        <a:spcBef>
                          <a:spcPts val="0"/>
                        </a:spcBef>
                        <a:spcAft>
                          <a:spcPts val="0"/>
                        </a:spcAft>
                      </a:pPr>
                      <a:r>
                        <a:rPr lang="en-US" sz="1200">
                          <a:effectLst/>
                          <a:latin typeface="Cambria"/>
                          <a:ea typeface="ＭＳ 明朝"/>
                          <a:cs typeface="Times New Roman"/>
                        </a:rPr>
                        <a:t>Unit</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Q Set</a:t>
                      </a:r>
                    </a:p>
                  </a:txBody>
                  <a:tcPr marL="68580" marR="68580" marT="0" marB="0"/>
                </a:tc>
                <a:tc>
                  <a:txBody>
                    <a:bodyPr/>
                    <a:lstStyle/>
                    <a:p>
                      <a:pPr marL="0" marR="0">
                        <a:spcBef>
                          <a:spcPts val="0"/>
                        </a:spcBef>
                        <a:spcAft>
                          <a:spcPts val="0"/>
                        </a:spcAft>
                      </a:pPr>
                      <a:r>
                        <a:rPr lang="en-US" sz="1400" dirty="0" smtClean="0">
                          <a:effectLst/>
                          <a:latin typeface="Cambria"/>
                          <a:ea typeface="ＭＳ 明朝"/>
                          <a:cs typeface="Times New Roman"/>
                        </a:rPr>
                        <a:t>2014-15</a:t>
                      </a:r>
                      <a:endParaRPr lang="en-US" sz="1400" dirty="0">
                        <a:effectLst/>
                        <a:latin typeface="Cambria"/>
                        <a:ea typeface="ＭＳ 明朝"/>
                        <a:cs typeface="Times New Roman"/>
                      </a:endParaRPr>
                    </a:p>
                    <a:p>
                      <a:pPr marL="0" marR="0">
                        <a:spcBef>
                          <a:spcPts val="0"/>
                        </a:spcBef>
                        <a:spcAft>
                          <a:spcPts val="0"/>
                        </a:spcAft>
                      </a:pPr>
                      <a:r>
                        <a:rPr lang="en-US" sz="1400" dirty="0">
                          <a:effectLst/>
                          <a:latin typeface="Cambria"/>
                          <a:ea typeface="ＭＳ 明朝"/>
                          <a:cs typeface="Times New Roman"/>
                        </a:rPr>
                        <a:t>School yr.</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0</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40</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50</a:t>
                      </a:r>
                    </a:p>
                  </a:txBody>
                  <a:tcPr marL="68580" marR="68580" marT="0" marB="0"/>
                </a:tc>
                <a:tc>
                  <a:txBody>
                    <a:bodyPr/>
                    <a:lstStyle/>
                    <a:p>
                      <a:pPr marL="0" marR="0">
                        <a:spcBef>
                          <a:spcPts val="0"/>
                        </a:spcBef>
                        <a:spcAft>
                          <a:spcPts val="0"/>
                        </a:spcAft>
                      </a:pPr>
                      <a:r>
                        <a:rPr lang="en-US" sz="1200" dirty="0">
                          <a:effectLst/>
                          <a:latin typeface="Cambria"/>
                          <a:ea typeface="ＭＳ 明朝"/>
                          <a:cs typeface="Times New Roman"/>
                        </a:rPr>
                        <a:t>60</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90</a:t>
                      </a:r>
                    </a:p>
                  </a:txBody>
                  <a:tcPr marL="68580" marR="68580" marT="0" marB="0"/>
                </a:tc>
                <a:tc>
                  <a:txBody>
                    <a:bodyPr/>
                    <a:lstStyle/>
                    <a:p>
                      <a:pPr marL="0" marR="0">
                        <a:spcBef>
                          <a:spcPts val="0"/>
                        </a:spcBef>
                        <a:spcAft>
                          <a:spcPts val="0"/>
                        </a:spcAft>
                      </a:pPr>
                      <a:r>
                        <a:rPr lang="en-US" sz="1400" dirty="0">
                          <a:effectLst/>
                          <a:latin typeface="Cambria"/>
                          <a:ea typeface="ＭＳ 明朝"/>
                          <a:cs typeface="Times New Roman"/>
                        </a:rPr>
                        <a:t>N</a:t>
                      </a:r>
                    </a:p>
                  </a:txBody>
                  <a:tcPr marL="68580" marR="68580" marT="0" marB="0"/>
                </a:tc>
                <a:tc>
                  <a:txBody>
                    <a:bodyPr/>
                    <a:lstStyle/>
                    <a:p>
                      <a:pPr marL="0" marR="0">
                        <a:spcBef>
                          <a:spcPts val="0"/>
                        </a:spcBef>
                        <a:spcAft>
                          <a:spcPts val="0"/>
                        </a:spcAft>
                      </a:pPr>
                      <a:r>
                        <a:rPr lang="en-US" sz="1600" dirty="0">
                          <a:solidFill>
                            <a:srgbClr val="FF0000"/>
                          </a:solidFill>
                          <a:effectLst/>
                          <a:latin typeface="Cambria"/>
                          <a:ea typeface="ＭＳ 明朝"/>
                          <a:cs typeface="Times New Roman"/>
                        </a:rPr>
                        <a:t>Correct</a:t>
                      </a:r>
                    </a:p>
                  </a:txBody>
                  <a:tcPr marL="68580" marR="68580" marT="0" marB="0"/>
                </a:tc>
              </a:tr>
              <a:tr h="579931">
                <a:tc>
                  <a:txBody>
                    <a:bodyPr/>
                    <a:lstStyle/>
                    <a:p>
                      <a:pPr marL="0" marR="0">
                        <a:spcBef>
                          <a:spcPts val="0"/>
                        </a:spcBef>
                        <a:spcAft>
                          <a:spcPts val="0"/>
                        </a:spcAft>
                      </a:pPr>
                      <a:r>
                        <a:rPr lang="en-US" sz="1200">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1400">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1200">
                          <a:solidFill>
                            <a:srgbClr val="FF0000"/>
                          </a:solidFill>
                          <a:effectLst/>
                          <a:latin typeface="Cambria"/>
                          <a:ea typeface="ＭＳ 明朝"/>
                          <a:cs typeface="Times New Roman"/>
                        </a:rPr>
                        <a:t> </a:t>
                      </a:r>
                    </a:p>
                  </a:txBody>
                  <a:tcPr marL="68580" marR="68580" marT="0" marB="0"/>
                </a:tc>
              </a:tr>
              <a:tr h="857980">
                <a:tc>
                  <a:txBody>
                    <a:bodyPr/>
                    <a:lstStyle/>
                    <a:p>
                      <a:pPr marL="0" marR="0">
                        <a:spcBef>
                          <a:spcPts val="0"/>
                        </a:spcBef>
                        <a:spcAft>
                          <a:spcPts val="0"/>
                        </a:spcAft>
                      </a:pPr>
                      <a:r>
                        <a:rPr lang="en-US" sz="1200">
                          <a:effectLst/>
                          <a:latin typeface="Cambria"/>
                          <a:ea typeface="ＭＳ 明朝"/>
                          <a:cs typeface="Times New Roman"/>
                        </a:rPr>
                        <a:t>Forces as Interactions</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1</a:t>
                      </a:r>
                    </a:p>
                  </a:txBody>
                  <a:tcPr marL="68580" marR="68580" marT="0" marB="0"/>
                </a:tc>
                <a:tc>
                  <a:txBody>
                    <a:bodyPr/>
                    <a:lstStyle/>
                    <a:p>
                      <a:pPr marL="0" marR="0">
                        <a:spcBef>
                          <a:spcPts val="0"/>
                        </a:spcBef>
                        <a:spcAft>
                          <a:spcPts val="0"/>
                        </a:spcAft>
                      </a:pPr>
                      <a:r>
                        <a:rPr lang="en-US" sz="1600">
                          <a:effectLst/>
                          <a:latin typeface="Cambria"/>
                          <a:ea typeface="ＭＳ 明朝"/>
                          <a:cs typeface="Times New Roman"/>
                        </a:rPr>
                        <a:t>December</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86%</a:t>
                      </a:r>
                    </a:p>
                  </a:txBody>
                  <a:tcPr marL="68580" marR="68580" marT="0" marB="0"/>
                </a:tc>
                <a:tc>
                  <a:txBody>
                    <a:bodyPr/>
                    <a:lstStyle/>
                    <a:p>
                      <a:pPr marL="0" marR="0">
                        <a:spcBef>
                          <a:spcPts val="0"/>
                        </a:spcBef>
                        <a:spcAft>
                          <a:spcPts val="0"/>
                        </a:spcAft>
                      </a:pPr>
                      <a:r>
                        <a:rPr lang="en-US" sz="1200" dirty="0">
                          <a:effectLst/>
                          <a:latin typeface="Cambria"/>
                          <a:ea typeface="ＭＳ 明朝"/>
                          <a:cs typeface="Times New Roman"/>
                        </a:rPr>
                        <a:t>0%</a:t>
                      </a:r>
                    </a:p>
                  </a:txBody>
                  <a:tcPr marL="68580" marR="68580" marT="0" marB="0"/>
                </a:tc>
                <a:tc>
                  <a:txBody>
                    <a:bodyPr/>
                    <a:lstStyle/>
                    <a:p>
                      <a:pPr marL="0" marR="0">
                        <a:spcBef>
                          <a:spcPts val="0"/>
                        </a:spcBef>
                        <a:spcAft>
                          <a:spcPts val="0"/>
                        </a:spcAft>
                      </a:pPr>
                      <a:r>
                        <a:rPr lang="en-US" sz="1200" dirty="0">
                          <a:effectLst/>
                          <a:latin typeface="Cambria"/>
                          <a:ea typeface="ＭＳ 明朝"/>
                          <a:cs typeface="Times New Roman"/>
                        </a:rPr>
                        <a:t>36%</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36%</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5%</a:t>
                      </a:r>
                    </a:p>
                  </a:txBody>
                  <a:tcPr marL="68580" marR="68580" marT="0" marB="0"/>
                </a:tc>
                <a:tc>
                  <a:txBody>
                    <a:bodyPr/>
                    <a:lstStyle/>
                    <a:p>
                      <a:pPr marL="0" marR="0">
                        <a:spcBef>
                          <a:spcPts val="0"/>
                        </a:spcBef>
                        <a:spcAft>
                          <a:spcPts val="0"/>
                        </a:spcAft>
                      </a:pPr>
                      <a:r>
                        <a:rPr lang="en-US" sz="1800">
                          <a:effectLst/>
                          <a:latin typeface="Cambria"/>
                          <a:ea typeface="ＭＳ 明朝"/>
                          <a:cs typeface="Times New Roman"/>
                        </a:rPr>
                        <a:t>22</a:t>
                      </a:r>
                    </a:p>
                  </a:txBody>
                  <a:tcPr marL="68580" marR="68580" marT="0" marB="0"/>
                </a:tc>
                <a:tc>
                  <a:txBody>
                    <a:bodyPr/>
                    <a:lstStyle/>
                    <a:p>
                      <a:pPr marL="0" marR="0">
                        <a:spcBef>
                          <a:spcPts val="0"/>
                        </a:spcBef>
                        <a:spcAft>
                          <a:spcPts val="0"/>
                        </a:spcAft>
                      </a:pPr>
                      <a:r>
                        <a:rPr lang="en-US" sz="1800">
                          <a:solidFill>
                            <a:srgbClr val="FF0000"/>
                          </a:solidFill>
                          <a:effectLst/>
                          <a:latin typeface="Cambria"/>
                          <a:ea typeface="ＭＳ 明朝"/>
                          <a:cs typeface="Times New Roman"/>
                        </a:rPr>
                        <a:t>48%</a:t>
                      </a:r>
                    </a:p>
                  </a:txBody>
                  <a:tcPr marL="68580" marR="68580" marT="0" marB="0"/>
                </a:tc>
              </a:tr>
              <a:tr h="857980">
                <a:tc>
                  <a:txBody>
                    <a:bodyPr/>
                    <a:lstStyle/>
                    <a:p>
                      <a:pPr marL="0" marR="0">
                        <a:spcBef>
                          <a:spcPts val="0"/>
                        </a:spcBef>
                        <a:spcAft>
                          <a:spcPts val="0"/>
                        </a:spcAft>
                      </a:pPr>
                      <a:r>
                        <a:rPr lang="en-US" sz="1200">
                          <a:effectLst/>
                          <a:latin typeface="Cambria"/>
                          <a:ea typeface="ＭＳ 明朝"/>
                          <a:cs typeface="Times New Roman"/>
                        </a:rPr>
                        <a:t>Forces as Interactions</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2</a:t>
                      </a:r>
                    </a:p>
                  </a:txBody>
                  <a:tcPr marL="68580" marR="68580" marT="0" marB="0"/>
                </a:tc>
                <a:tc>
                  <a:txBody>
                    <a:bodyPr/>
                    <a:lstStyle/>
                    <a:p>
                      <a:pPr marL="0" marR="0">
                        <a:spcBef>
                          <a:spcPts val="0"/>
                        </a:spcBef>
                        <a:spcAft>
                          <a:spcPts val="0"/>
                        </a:spcAft>
                      </a:pPr>
                      <a:r>
                        <a:rPr lang="en-US" sz="1600">
                          <a:effectLst/>
                          <a:latin typeface="Cambria"/>
                          <a:ea typeface="ＭＳ 明朝"/>
                          <a:cs typeface="Times New Roman"/>
                        </a:rPr>
                        <a:t>January</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100%</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0%</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40%</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8%</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4%</a:t>
                      </a:r>
                    </a:p>
                  </a:txBody>
                  <a:tcPr marL="68580" marR="68580" marT="0" marB="0"/>
                </a:tc>
                <a:tc>
                  <a:txBody>
                    <a:bodyPr/>
                    <a:lstStyle/>
                    <a:p>
                      <a:pPr marL="0" marR="0">
                        <a:spcBef>
                          <a:spcPts val="0"/>
                        </a:spcBef>
                        <a:spcAft>
                          <a:spcPts val="0"/>
                        </a:spcAft>
                      </a:pPr>
                      <a:r>
                        <a:rPr lang="en-US" sz="1800">
                          <a:effectLst/>
                          <a:latin typeface="Cambria"/>
                          <a:ea typeface="ＭＳ 明朝"/>
                          <a:cs typeface="Times New Roman"/>
                        </a:rPr>
                        <a:t>25</a:t>
                      </a:r>
                    </a:p>
                  </a:txBody>
                  <a:tcPr marL="68580" marR="68580" marT="0" marB="0"/>
                </a:tc>
                <a:tc>
                  <a:txBody>
                    <a:bodyPr/>
                    <a:lstStyle/>
                    <a:p>
                      <a:pPr marL="0" marR="0">
                        <a:spcBef>
                          <a:spcPts val="0"/>
                        </a:spcBef>
                        <a:spcAft>
                          <a:spcPts val="0"/>
                        </a:spcAft>
                      </a:pPr>
                      <a:r>
                        <a:rPr lang="en-US" sz="1800" dirty="0">
                          <a:solidFill>
                            <a:srgbClr val="FF0000"/>
                          </a:solidFill>
                          <a:effectLst/>
                          <a:latin typeface="Cambria"/>
                          <a:ea typeface="ＭＳ 明朝"/>
                          <a:cs typeface="Times New Roman"/>
                        </a:rPr>
                        <a:t>68%</a:t>
                      </a:r>
                    </a:p>
                  </a:txBody>
                  <a:tcPr marL="68580" marR="68580" marT="0" marB="0"/>
                </a:tc>
              </a:tr>
              <a:tr h="857980">
                <a:tc>
                  <a:txBody>
                    <a:bodyPr/>
                    <a:lstStyle/>
                    <a:p>
                      <a:pPr marL="0" marR="0">
                        <a:spcBef>
                          <a:spcPts val="0"/>
                        </a:spcBef>
                        <a:spcAft>
                          <a:spcPts val="0"/>
                        </a:spcAft>
                      </a:pPr>
                      <a:r>
                        <a:rPr lang="en-US" sz="1200">
                          <a:effectLst/>
                          <a:latin typeface="Cambria"/>
                          <a:ea typeface="ＭＳ 明朝"/>
                          <a:cs typeface="Times New Roman"/>
                        </a:rPr>
                        <a:t>Forces as Interactions</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1</a:t>
                      </a:r>
                    </a:p>
                  </a:txBody>
                  <a:tcPr marL="68580" marR="68580" marT="0" marB="0"/>
                </a:tc>
                <a:tc>
                  <a:txBody>
                    <a:bodyPr/>
                    <a:lstStyle/>
                    <a:p>
                      <a:pPr marL="0" marR="0">
                        <a:spcBef>
                          <a:spcPts val="0"/>
                        </a:spcBef>
                        <a:spcAft>
                          <a:spcPts val="0"/>
                        </a:spcAft>
                      </a:pPr>
                      <a:r>
                        <a:rPr lang="en-US" sz="1600" dirty="0">
                          <a:effectLst/>
                          <a:latin typeface="Cambria"/>
                          <a:ea typeface="ＭＳ 明朝"/>
                          <a:cs typeface="Times New Roman"/>
                        </a:rPr>
                        <a:t>June</a:t>
                      </a:r>
                    </a:p>
                  </a:txBody>
                  <a:tcPr marL="68580" marR="68580" marT="0" marB="0"/>
                </a:tc>
                <a:tc>
                  <a:txBody>
                    <a:bodyPr/>
                    <a:lstStyle/>
                    <a:p>
                      <a:pPr marL="0" marR="0">
                        <a:spcBef>
                          <a:spcPts val="0"/>
                        </a:spcBef>
                        <a:spcAft>
                          <a:spcPts val="0"/>
                        </a:spcAft>
                      </a:pPr>
                      <a:r>
                        <a:rPr lang="en-US" sz="1200" dirty="0">
                          <a:effectLst/>
                          <a:latin typeface="Cambria"/>
                          <a:ea typeface="ＭＳ 明朝"/>
                          <a:cs typeface="Times New Roman"/>
                        </a:rPr>
                        <a:t>96%</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0%</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8%</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4%</a:t>
                      </a:r>
                    </a:p>
                  </a:txBody>
                  <a:tcPr marL="68580" marR="68580" marT="0" marB="0"/>
                </a:tc>
                <a:tc>
                  <a:txBody>
                    <a:bodyPr/>
                    <a:lstStyle/>
                    <a:p>
                      <a:pPr marL="0" marR="0">
                        <a:spcBef>
                          <a:spcPts val="0"/>
                        </a:spcBef>
                        <a:spcAft>
                          <a:spcPts val="0"/>
                        </a:spcAft>
                      </a:pPr>
                      <a:r>
                        <a:rPr lang="en-US" sz="1200" dirty="0">
                          <a:effectLst/>
                          <a:latin typeface="Cambria"/>
                          <a:ea typeface="ＭＳ 明朝"/>
                          <a:cs typeface="Times New Roman"/>
                        </a:rPr>
                        <a:t>0%</a:t>
                      </a:r>
                    </a:p>
                  </a:txBody>
                  <a:tcPr marL="68580" marR="68580" marT="0" marB="0"/>
                </a:tc>
                <a:tc>
                  <a:txBody>
                    <a:bodyPr/>
                    <a:lstStyle/>
                    <a:p>
                      <a:pPr marL="0" marR="0">
                        <a:spcBef>
                          <a:spcPts val="0"/>
                        </a:spcBef>
                        <a:spcAft>
                          <a:spcPts val="0"/>
                        </a:spcAft>
                      </a:pPr>
                      <a:r>
                        <a:rPr lang="en-US" sz="1800">
                          <a:effectLst/>
                          <a:latin typeface="Cambria"/>
                          <a:ea typeface="ＭＳ 明朝"/>
                          <a:cs typeface="Times New Roman"/>
                        </a:rPr>
                        <a:t>24</a:t>
                      </a:r>
                    </a:p>
                  </a:txBody>
                  <a:tcPr marL="68580" marR="68580" marT="0" marB="0"/>
                </a:tc>
                <a:tc>
                  <a:txBody>
                    <a:bodyPr/>
                    <a:lstStyle/>
                    <a:p>
                      <a:pPr marL="0" marR="0">
                        <a:spcBef>
                          <a:spcPts val="0"/>
                        </a:spcBef>
                        <a:spcAft>
                          <a:spcPts val="0"/>
                        </a:spcAft>
                      </a:pPr>
                      <a:r>
                        <a:rPr lang="en-US" sz="1800" dirty="0">
                          <a:solidFill>
                            <a:srgbClr val="FF0000"/>
                          </a:solidFill>
                          <a:effectLst/>
                          <a:latin typeface="Cambria"/>
                          <a:ea typeface="ＭＳ 明朝"/>
                          <a:cs typeface="Times New Roman"/>
                        </a:rPr>
                        <a:t>82%</a:t>
                      </a:r>
                    </a:p>
                  </a:txBody>
                  <a:tcPr marL="68580" marR="68580" marT="0" marB="0"/>
                </a:tc>
              </a:tr>
            </a:tbl>
          </a:graphicData>
        </a:graphic>
      </p:graphicFrame>
      <p:sp>
        <p:nvSpPr>
          <p:cNvPr id="6" name="Rectangle 5"/>
          <p:cNvSpPr/>
          <p:nvPr/>
        </p:nvSpPr>
        <p:spPr>
          <a:xfrm>
            <a:off x="304800" y="1600200"/>
            <a:ext cx="8458200" cy="461665"/>
          </a:xfrm>
          <a:prstGeom prst="rect">
            <a:avLst/>
          </a:prstGeom>
        </p:spPr>
        <p:txBody>
          <a:bodyPr wrap="square">
            <a:spAutoFit/>
          </a:bodyPr>
          <a:lstStyle/>
          <a:p>
            <a:r>
              <a:rPr lang="en-US" sz="2400" dirty="0" smtClean="0"/>
              <a:t>Results from Forces </a:t>
            </a:r>
            <a:r>
              <a:rPr lang="en-US" sz="2400" dirty="0"/>
              <a:t>as Interactions Unit. </a:t>
            </a:r>
          </a:p>
        </p:txBody>
      </p:sp>
      <p:sp>
        <p:nvSpPr>
          <p:cNvPr id="3" name="Slide Number Placeholder 2"/>
          <p:cNvSpPr>
            <a:spLocks noGrp="1"/>
          </p:cNvSpPr>
          <p:nvPr>
            <p:ph type="sldNum" sz="quarter" idx="12"/>
          </p:nvPr>
        </p:nvSpPr>
        <p:spPr/>
        <p:txBody>
          <a:bodyPr>
            <a:normAutofit fontScale="85000" lnSpcReduction="20000"/>
          </a:bodyPr>
          <a:lstStyle/>
          <a:p>
            <a:fld id="{8AB0F158-A179-497D-979E-4F7CDEEE4AFA}" type="slidenum">
              <a:rPr lang="en-US" smtClean="0"/>
              <a:pPr/>
              <a:t>20</a:t>
            </a:fld>
            <a:endParaRPr lang="en-US"/>
          </a:p>
        </p:txBody>
      </p:sp>
    </p:spTree>
    <p:extLst>
      <p:ext uri="{BB962C8B-B14F-4D97-AF65-F5344CB8AC3E}">
        <p14:creationId xmlns:p14="http://schemas.microsoft.com/office/powerpoint/2010/main" val="42945743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Arial"/>
                <a:cs typeface="Arial"/>
              </a:rPr>
              <a:t>APEX Teachers </a:t>
            </a:r>
            <a:r>
              <a:rPr lang="en-US" dirty="0">
                <a:latin typeface="Arial"/>
                <a:cs typeface="Arial"/>
              </a:rPr>
              <a:t>share </a:t>
            </a:r>
            <a:r>
              <a:rPr lang="en-US" dirty="0" smtClean="0">
                <a:latin typeface="Arial"/>
                <a:cs typeface="Arial"/>
              </a:rPr>
              <a:t>their </a:t>
            </a:r>
            <a:r>
              <a:rPr lang="en-US" dirty="0" err="1" smtClean="0">
                <a:latin typeface="Arial"/>
                <a:cs typeface="Arial"/>
              </a:rPr>
              <a:t>Diagnoser</a:t>
            </a:r>
            <a:r>
              <a:rPr lang="en-US" dirty="0" smtClean="0">
                <a:latin typeface="Arial"/>
                <a:cs typeface="Arial"/>
              </a:rPr>
              <a:t> </a:t>
            </a:r>
            <a:r>
              <a:rPr lang="en-US" dirty="0">
                <a:latin typeface="Arial"/>
                <a:cs typeface="Arial"/>
              </a:rPr>
              <a:t>experiences </a:t>
            </a:r>
          </a:p>
        </p:txBody>
      </p:sp>
      <p:sp>
        <p:nvSpPr>
          <p:cNvPr id="3" name="Content Placeholder 2"/>
          <p:cNvSpPr>
            <a:spLocks noGrp="1"/>
          </p:cNvSpPr>
          <p:nvPr>
            <p:ph sz="quarter" idx="1"/>
          </p:nvPr>
        </p:nvSpPr>
        <p:spPr/>
        <p:txBody>
          <a:bodyPr/>
          <a:lstStyle/>
          <a:p>
            <a:pPr lvl="0"/>
            <a:r>
              <a:rPr lang="en-US" dirty="0"/>
              <a:t>APEX teachers </a:t>
            </a:r>
            <a:r>
              <a:rPr lang="en-US" dirty="0" smtClean="0"/>
              <a:t>and ASIM specialists share </a:t>
            </a:r>
            <a:r>
              <a:rPr lang="en-US" dirty="0"/>
              <a:t>the benefits &amp; challenges of using </a:t>
            </a:r>
            <a:r>
              <a:rPr lang="en-US" dirty="0" err="1"/>
              <a:t>Diagnoser</a:t>
            </a:r>
            <a:r>
              <a:rPr lang="en-US" dirty="0"/>
              <a:t> in their classrooms</a:t>
            </a: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8AB0F158-A179-497D-979E-4F7CDEEE4AFA}" type="slidenum">
              <a:rPr lang="en-US" smtClean="0"/>
              <a:pPr/>
              <a:t>21</a:t>
            </a:fld>
            <a:endParaRPr lang="en-US"/>
          </a:p>
        </p:txBody>
      </p:sp>
    </p:spTree>
    <p:extLst>
      <p:ext uri="{BB962C8B-B14F-4D97-AF65-F5344CB8AC3E}">
        <p14:creationId xmlns:p14="http://schemas.microsoft.com/office/powerpoint/2010/main" val="24424784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latin typeface="Arial"/>
                <a:cs typeface="Arial"/>
              </a:rPr>
              <a:t>Diagnoser</a:t>
            </a:r>
            <a:r>
              <a:rPr lang="en-US" dirty="0">
                <a:latin typeface="Arial"/>
                <a:cs typeface="Arial"/>
              </a:rPr>
              <a:t> &amp; Physics Education Research on learner understanding </a:t>
            </a:r>
          </a:p>
        </p:txBody>
      </p:sp>
      <p:sp>
        <p:nvSpPr>
          <p:cNvPr id="3" name="Content Placeholder 2"/>
          <p:cNvSpPr>
            <a:spLocks noGrp="1"/>
          </p:cNvSpPr>
          <p:nvPr>
            <p:ph sz="quarter" idx="1"/>
          </p:nvPr>
        </p:nvSpPr>
        <p:spPr/>
        <p:txBody>
          <a:bodyPr/>
          <a:lstStyle/>
          <a:p>
            <a:pPr lvl="0"/>
            <a:r>
              <a:rPr lang="en-US" sz="3200" dirty="0" smtClean="0">
                <a:latin typeface="Arial"/>
                <a:cs typeface="Arial"/>
              </a:rPr>
              <a:t>Of 40 comparisons of  first assessment with last assessment in 4 forces units resulted in 23 statistically significant positive Effects and 1 significant negative Effect.</a:t>
            </a:r>
            <a:endParaRPr lang="en-US" sz="3200" dirty="0">
              <a:latin typeface="Arial"/>
              <a:cs typeface="Arial"/>
            </a:endParaRPr>
          </a:p>
          <a:p>
            <a:pPr lvl="0"/>
            <a:r>
              <a:rPr lang="en-US" sz="3200" dirty="0" smtClean="0">
                <a:latin typeface="Arial"/>
                <a:cs typeface="Arial"/>
              </a:rPr>
              <a:t>High frequency problematic Facets change across time</a:t>
            </a:r>
          </a:p>
          <a:p>
            <a:pPr marL="0" lvl="0" indent="0">
              <a:buNone/>
            </a:pPr>
            <a:r>
              <a:rPr lang="en-US" sz="3200" dirty="0" smtClean="0">
                <a:latin typeface="Arial"/>
                <a:cs typeface="Arial"/>
              </a:rPr>
              <a:t>*</a:t>
            </a:r>
            <a:r>
              <a:rPr lang="en-US" sz="2400" dirty="0" smtClean="0">
                <a:latin typeface="Arial"/>
                <a:cs typeface="Arial"/>
              </a:rPr>
              <a:t>These results are from one cohort for 2014-15</a:t>
            </a:r>
            <a:endParaRPr lang="en-US" sz="2400" dirty="0">
              <a:latin typeface="Arial"/>
              <a:cs typeface="Arial"/>
            </a:endParaRP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8AB0F158-A179-497D-979E-4F7CDEEE4AFA}" type="slidenum">
              <a:rPr lang="en-US" smtClean="0"/>
              <a:pPr/>
              <a:t>22</a:t>
            </a:fld>
            <a:endParaRPr lang="en-US"/>
          </a:p>
        </p:txBody>
      </p:sp>
    </p:spTree>
    <p:extLst>
      <p:ext uri="{BB962C8B-B14F-4D97-AF65-F5344CB8AC3E}">
        <p14:creationId xmlns:p14="http://schemas.microsoft.com/office/powerpoint/2010/main" val="6272755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304800"/>
            <a:ext cx="8153400" cy="914400"/>
          </a:xfrm>
        </p:spPr>
        <p:txBody>
          <a:bodyPr>
            <a:noAutofit/>
          </a:bodyPr>
          <a:lstStyle/>
          <a:p>
            <a:pPr algn="ctr"/>
            <a:r>
              <a:rPr lang="en-US" sz="3600" dirty="0" err="1" smtClean="0"/>
              <a:t>Diagnoser</a:t>
            </a:r>
            <a:r>
              <a:rPr lang="en-US" sz="3600" dirty="0" smtClean="0"/>
              <a:t> data from one classroom </a:t>
            </a:r>
            <a:r>
              <a:rPr lang="en-US" sz="3200" dirty="0" smtClean="0"/>
              <a:t>(2014-15)</a:t>
            </a:r>
            <a:r>
              <a:rPr lang="en-US" sz="3200" dirty="0"/>
              <a:t/>
            </a:r>
            <a:br>
              <a:rPr lang="en-US" sz="3200" dirty="0"/>
            </a:br>
            <a:endParaRPr lang="en-US" sz="3200"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934356481"/>
              </p:ext>
            </p:extLst>
          </p:nvPr>
        </p:nvGraphicFramePr>
        <p:xfrm>
          <a:off x="304800" y="2438399"/>
          <a:ext cx="8534400" cy="3733802"/>
        </p:xfrm>
        <a:graphic>
          <a:graphicData uri="http://schemas.openxmlformats.org/drawingml/2006/table">
            <a:tbl>
              <a:tblPr firstRow="1" bandRow="1">
                <a:tableStyleId>{5C22544A-7EE6-4342-B048-85BDC9FD1C3A}</a:tableStyleId>
              </a:tblPr>
              <a:tblGrid>
                <a:gridCol w="1143000"/>
                <a:gridCol w="563880"/>
                <a:gridCol w="1036320"/>
                <a:gridCol w="762000"/>
                <a:gridCol w="762000"/>
                <a:gridCol w="853440"/>
                <a:gridCol w="853440"/>
                <a:gridCol w="853440"/>
                <a:gridCol w="853440"/>
                <a:gridCol w="853440"/>
              </a:tblGrid>
              <a:tr h="579931">
                <a:tc>
                  <a:txBody>
                    <a:bodyPr/>
                    <a:lstStyle/>
                    <a:p>
                      <a:pPr marL="0" marR="0">
                        <a:spcBef>
                          <a:spcPts val="0"/>
                        </a:spcBef>
                        <a:spcAft>
                          <a:spcPts val="0"/>
                        </a:spcAft>
                      </a:pPr>
                      <a:r>
                        <a:rPr lang="en-US" sz="1200">
                          <a:effectLst/>
                          <a:latin typeface="Cambria"/>
                          <a:ea typeface="ＭＳ 明朝"/>
                          <a:cs typeface="Times New Roman"/>
                        </a:rPr>
                        <a:t>Unit</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Q Set</a:t>
                      </a:r>
                    </a:p>
                  </a:txBody>
                  <a:tcPr marL="68580" marR="68580" marT="0" marB="0"/>
                </a:tc>
                <a:tc>
                  <a:txBody>
                    <a:bodyPr/>
                    <a:lstStyle/>
                    <a:p>
                      <a:pPr marL="0" marR="0">
                        <a:spcBef>
                          <a:spcPts val="0"/>
                        </a:spcBef>
                        <a:spcAft>
                          <a:spcPts val="0"/>
                        </a:spcAft>
                      </a:pPr>
                      <a:r>
                        <a:rPr lang="en-US" sz="1400" dirty="0" smtClean="0">
                          <a:effectLst/>
                          <a:latin typeface="Cambria"/>
                          <a:ea typeface="ＭＳ 明朝"/>
                          <a:cs typeface="Times New Roman"/>
                        </a:rPr>
                        <a:t>2014-15</a:t>
                      </a:r>
                      <a:endParaRPr lang="en-US" sz="1400" dirty="0">
                        <a:effectLst/>
                        <a:latin typeface="Cambria"/>
                        <a:ea typeface="ＭＳ 明朝"/>
                        <a:cs typeface="Times New Roman"/>
                      </a:endParaRPr>
                    </a:p>
                    <a:p>
                      <a:pPr marL="0" marR="0">
                        <a:spcBef>
                          <a:spcPts val="0"/>
                        </a:spcBef>
                        <a:spcAft>
                          <a:spcPts val="0"/>
                        </a:spcAft>
                      </a:pPr>
                      <a:r>
                        <a:rPr lang="en-US" sz="1400" dirty="0">
                          <a:effectLst/>
                          <a:latin typeface="Cambria"/>
                          <a:ea typeface="ＭＳ 明朝"/>
                          <a:cs typeface="Times New Roman"/>
                        </a:rPr>
                        <a:t>School yr.</a:t>
                      </a:r>
                    </a:p>
                  </a:txBody>
                  <a:tcPr marL="68580" marR="68580" marT="0" marB="0"/>
                </a:tc>
                <a:tc>
                  <a:txBody>
                    <a:bodyPr/>
                    <a:lstStyle/>
                    <a:p>
                      <a:pPr marL="0" marR="0">
                        <a:spcBef>
                          <a:spcPts val="0"/>
                        </a:spcBef>
                        <a:spcAft>
                          <a:spcPts val="0"/>
                        </a:spcAft>
                      </a:pPr>
                      <a:r>
                        <a:rPr lang="en-US" sz="2000">
                          <a:effectLst/>
                          <a:latin typeface="Cambria"/>
                          <a:ea typeface="ＭＳ 明朝"/>
                          <a:cs typeface="Times New Roman"/>
                        </a:rPr>
                        <a:t>0</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40</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50</a:t>
                      </a:r>
                    </a:p>
                  </a:txBody>
                  <a:tcPr marL="68580" marR="68580" marT="0" marB="0"/>
                </a:tc>
                <a:tc>
                  <a:txBody>
                    <a:bodyPr/>
                    <a:lstStyle/>
                    <a:p>
                      <a:pPr marL="0" marR="0">
                        <a:spcBef>
                          <a:spcPts val="0"/>
                        </a:spcBef>
                        <a:spcAft>
                          <a:spcPts val="0"/>
                        </a:spcAft>
                      </a:pPr>
                      <a:r>
                        <a:rPr lang="en-US" sz="2000" dirty="0">
                          <a:solidFill>
                            <a:srgbClr val="FF0000"/>
                          </a:solidFill>
                          <a:effectLst/>
                          <a:latin typeface="Cambria"/>
                          <a:ea typeface="ＭＳ 明朝"/>
                          <a:cs typeface="Times New Roman"/>
                        </a:rPr>
                        <a:t>60</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90</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N</a:t>
                      </a:r>
                    </a:p>
                  </a:txBody>
                  <a:tcPr marL="68580" marR="68580" marT="0" marB="0"/>
                </a:tc>
                <a:tc>
                  <a:txBody>
                    <a:bodyPr/>
                    <a:lstStyle/>
                    <a:p>
                      <a:pPr marL="0" marR="0">
                        <a:spcBef>
                          <a:spcPts val="0"/>
                        </a:spcBef>
                        <a:spcAft>
                          <a:spcPts val="0"/>
                        </a:spcAft>
                      </a:pPr>
                      <a:r>
                        <a:rPr lang="en-US" sz="1400">
                          <a:effectLst/>
                          <a:latin typeface="Cambria"/>
                          <a:ea typeface="ＭＳ 明朝"/>
                          <a:cs typeface="Times New Roman"/>
                        </a:rPr>
                        <a:t>Correct</a:t>
                      </a:r>
                    </a:p>
                  </a:txBody>
                  <a:tcPr marL="68580" marR="68580" marT="0" marB="0"/>
                </a:tc>
              </a:tr>
              <a:tr h="579931">
                <a:tc>
                  <a:txBody>
                    <a:bodyPr/>
                    <a:lstStyle/>
                    <a:p>
                      <a:pPr marL="0" marR="0">
                        <a:spcBef>
                          <a:spcPts val="0"/>
                        </a:spcBef>
                        <a:spcAft>
                          <a:spcPts val="0"/>
                        </a:spcAft>
                      </a:pPr>
                      <a:r>
                        <a:rPr lang="en-US" sz="1200">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1400">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2000">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 </a:t>
                      </a:r>
                    </a:p>
                  </a:txBody>
                  <a:tcPr marL="68580" marR="68580" marT="0" marB="0"/>
                </a:tc>
                <a:tc>
                  <a:txBody>
                    <a:bodyPr/>
                    <a:lstStyle/>
                    <a:p>
                      <a:pPr marL="0" marR="0">
                        <a:spcBef>
                          <a:spcPts val="0"/>
                        </a:spcBef>
                        <a:spcAft>
                          <a:spcPts val="0"/>
                        </a:spcAft>
                      </a:pPr>
                      <a:r>
                        <a:rPr lang="en-US" sz="1400">
                          <a:effectLst/>
                          <a:latin typeface="Cambria"/>
                          <a:ea typeface="ＭＳ 明朝"/>
                          <a:cs typeface="Times New Roman"/>
                        </a:rPr>
                        <a:t> </a:t>
                      </a:r>
                    </a:p>
                  </a:txBody>
                  <a:tcPr marL="68580" marR="68580" marT="0" marB="0"/>
                </a:tc>
              </a:tr>
              <a:tr h="857980">
                <a:tc>
                  <a:txBody>
                    <a:bodyPr/>
                    <a:lstStyle/>
                    <a:p>
                      <a:pPr marL="0" marR="0">
                        <a:spcBef>
                          <a:spcPts val="0"/>
                        </a:spcBef>
                        <a:spcAft>
                          <a:spcPts val="0"/>
                        </a:spcAft>
                      </a:pPr>
                      <a:r>
                        <a:rPr lang="en-US" sz="1200">
                          <a:effectLst/>
                          <a:latin typeface="Cambria"/>
                          <a:ea typeface="ＭＳ 明朝"/>
                          <a:cs typeface="Times New Roman"/>
                        </a:rPr>
                        <a:t>Forces as Interactions</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1</a:t>
                      </a:r>
                    </a:p>
                  </a:txBody>
                  <a:tcPr marL="68580" marR="68580" marT="0" marB="0"/>
                </a:tc>
                <a:tc>
                  <a:txBody>
                    <a:bodyPr/>
                    <a:lstStyle/>
                    <a:p>
                      <a:pPr marL="0" marR="0">
                        <a:spcBef>
                          <a:spcPts val="0"/>
                        </a:spcBef>
                        <a:spcAft>
                          <a:spcPts val="0"/>
                        </a:spcAft>
                      </a:pPr>
                      <a:r>
                        <a:rPr lang="en-US" sz="1400">
                          <a:effectLst/>
                          <a:latin typeface="Cambria"/>
                          <a:ea typeface="ＭＳ 明朝"/>
                          <a:cs typeface="Times New Roman"/>
                        </a:rPr>
                        <a:t>December</a:t>
                      </a:r>
                    </a:p>
                  </a:txBody>
                  <a:tcPr marL="68580" marR="68580" marT="0" marB="0"/>
                </a:tc>
                <a:tc>
                  <a:txBody>
                    <a:bodyPr/>
                    <a:lstStyle/>
                    <a:p>
                      <a:pPr marL="0" marR="0">
                        <a:spcBef>
                          <a:spcPts val="0"/>
                        </a:spcBef>
                        <a:spcAft>
                          <a:spcPts val="0"/>
                        </a:spcAft>
                      </a:pPr>
                      <a:r>
                        <a:rPr lang="en-US" sz="2000">
                          <a:effectLst/>
                          <a:latin typeface="Cambria"/>
                          <a:ea typeface="ＭＳ 明朝"/>
                          <a:cs typeface="Times New Roman"/>
                        </a:rPr>
                        <a:t>86%</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0%</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36%</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36%</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5%</a:t>
                      </a:r>
                    </a:p>
                  </a:txBody>
                  <a:tcPr marL="68580" marR="68580" marT="0" marB="0"/>
                </a:tc>
                <a:tc>
                  <a:txBody>
                    <a:bodyPr/>
                    <a:lstStyle/>
                    <a:p>
                      <a:pPr marL="0" marR="0">
                        <a:spcBef>
                          <a:spcPts val="0"/>
                        </a:spcBef>
                        <a:spcAft>
                          <a:spcPts val="0"/>
                        </a:spcAft>
                      </a:pPr>
                      <a:r>
                        <a:rPr lang="en-US" sz="1400" dirty="0">
                          <a:effectLst/>
                          <a:latin typeface="Cambria"/>
                          <a:ea typeface="ＭＳ 明朝"/>
                          <a:cs typeface="Times New Roman"/>
                        </a:rPr>
                        <a:t>22</a:t>
                      </a:r>
                    </a:p>
                  </a:txBody>
                  <a:tcPr marL="68580" marR="68580" marT="0" marB="0"/>
                </a:tc>
                <a:tc>
                  <a:txBody>
                    <a:bodyPr/>
                    <a:lstStyle/>
                    <a:p>
                      <a:pPr marL="0" marR="0">
                        <a:spcBef>
                          <a:spcPts val="0"/>
                        </a:spcBef>
                        <a:spcAft>
                          <a:spcPts val="0"/>
                        </a:spcAft>
                      </a:pPr>
                      <a:r>
                        <a:rPr lang="en-US" sz="1400" dirty="0">
                          <a:effectLst/>
                          <a:latin typeface="Cambria"/>
                          <a:ea typeface="ＭＳ 明朝"/>
                          <a:cs typeface="Times New Roman"/>
                        </a:rPr>
                        <a:t>48%</a:t>
                      </a:r>
                    </a:p>
                  </a:txBody>
                  <a:tcPr marL="68580" marR="68580" marT="0" marB="0"/>
                </a:tc>
              </a:tr>
              <a:tr h="857980">
                <a:tc>
                  <a:txBody>
                    <a:bodyPr/>
                    <a:lstStyle/>
                    <a:p>
                      <a:pPr marL="0" marR="0">
                        <a:spcBef>
                          <a:spcPts val="0"/>
                        </a:spcBef>
                        <a:spcAft>
                          <a:spcPts val="0"/>
                        </a:spcAft>
                      </a:pPr>
                      <a:r>
                        <a:rPr lang="en-US" sz="1200">
                          <a:effectLst/>
                          <a:latin typeface="Cambria"/>
                          <a:ea typeface="ＭＳ 明朝"/>
                          <a:cs typeface="Times New Roman"/>
                        </a:rPr>
                        <a:t>Forces as Interactions</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2</a:t>
                      </a:r>
                    </a:p>
                  </a:txBody>
                  <a:tcPr marL="68580" marR="68580" marT="0" marB="0"/>
                </a:tc>
                <a:tc>
                  <a:txBody>
                    <a:bodyPr/>
                    <a:lstStyle/>
                    <a:p>
                      <a:pPr marL="0" marR="0">
                        <a:spcBef>
                          <a:spcPts val="0"/>
                        </a:spcBef>
                        <a:spcAft>
                          <a:spcPts val="0"/>
                        </a:spcAft>
                      </a:pPr>
                      <a:r>
                        <a:rPr lang="en-US" sz="1400">
                          <a:effectLst/>
                          <a:latin typeface="Cambria"/>
                          <a:ea typeface="ＭＳ 明朝"/>
                          <a:cs typeface="Times New Roman"/>
                        </a:rPr>
                        <a:t>January</a:t>
                      </a:r>
                    </a:p>
                  </a:txBody>
                  <a:tcPr marL="68580" marR="68580" marT="0" marB="0"/>
                </a:tc>
                <a:tc>
                  <a:txBody>
                    <a:bodyPr/>
                    <a:lstStyle/>
                    <a:p>
                      <a:pPr marL="0" marR="0">
                        <a:spcBef>
                          <a:spcPts val="0"/>
                        </a:spcBef>
                        <a:spcAft>
                          <a:spcPts val="0"/>
                        </a:spcAft>
                      </a:pPr>
                      <a:r>
                        <a:rPr lang="en-US" sz="1800" dirty="0">
                          <a:effectLst/>
                          <a:latin typeface="Cambria"/>
                          <a:ea typeface="ＭＳ 明朝"/>
                          <a:cs typeface="Times New Roman"/>
                        </a:rPr>
                        <a:t>100%</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0%</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40%</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8%</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4%</a:t>
                      </a:r>
                    </a:p>
                  </a:txBody>
                  <a:tcPr marL="68580" marR="68580" marT="0" marB="0"/>
                </a:tc>
                <a:tc>
                  <a:txBody>
                    <a:bodyPr/>
                    <a:lstStyle/>
                    <a:p>
                      <a:pPr marL="0" marR="0">
                        <a:spcBef>
                          <a:spcPts val="0"/>
                        </a:spcBef>
                        <a:spcAft>
                          <a:spcPts val="0"/>
                        </a:spcAft>
                      </a:pPr>
                      <a:r>
                        <a:rPr lang="en-US" sz="1400">
                          <a:effectLst/>
                          <a:latin typeface="Cambria"/>
                          <a:ea typeface="ＭＳ 明朝"/>
                          <a:cs typeface="Times New Roman"/>
                        </a:rPr>
                        <a:t>25</a:t>
                      </a:r>
                    </a:p>
                  </a:txBody>
                  <a:tcPr marL="68580" marR="68580" marT="0" marB="0"/>
                </a:tc>
                <a:tc>
                  <a:txBody>
                    <a:bodyPr/>
                    <a:lstStyle/>
                    <a:p>
                      <a:pPr marL="0" marR="0">
                        <a:spcBef>
                          <a:spcPts val="0"/>
                        </a:spcBef>
                        <a:spcAft>
                          <a:spcPts val="0"/>
                        </a:spcAft>
                      </a:pPr>
                      <a:r>
                        <a:rPr lang="en-US" sz="1400">
                          <a:effectLst/>
                          <a:latin typeface="Cambria"/>
                          <a:ea typeface="ＭＳ 明朝"/>
                          <a:cs typeface="Times New Roman"/>
                        </a:rPr>
                        <a:t>68%</a:t>
                      </a:r>
                    </a:p>
                  </a:txBody>
                  <a:tcPr marL="68580" marR="68580" marT="0" marB="0"/>
                </a:tc>
              </a:tr>
              <a:tr h="857980">
                <a:tc>
                  <a:txBody>
                    <a:bodyPr/>
                    <a:lstStyle/>
                    <a:p>
                      <a:pPr marL="0" marR="0">
                        <a:spcBef>
                          <a:spcPts val="0"/>
                        </a:spcBef>
                        <a:spcAft>
                          <a:spcPts val="0"/>
                        </a:spcAft>
                      </a:pPr>
                      <a:r>
                        <a:rPr lang="en-US" sz="1200">
                          <a:effectLst/>
                          <a:latin typeface="Cambria"/>
                          <a:ea typeface="ＭＳ 明朝"/>
                          <a:cs typeface="Times New Roman"/>
                        </a:rPr>
                        <a:t>Forces as Interactions</a:t>
                      </a:r>
                    </a:p>
                  </a:txBody>
                  <a:tcPr marL="68580" marR="68580" marT="0" marB="0"/>
                </a:tc>
                <a:tc>
                  <a:txBody>
                    <a:bodyPr/>
                    <a:lstStyle/>
                    <a:p>
                      <a:pPr marL="0" marR="0">
                        <a:spcBef>
                          <a:spcPts val="0"/>
                        </a:spcBef>
                        <a:spcAft>
                          <a:spcPts val="0"/>
                        </a:spcAft>
                      </a:pPr>
                      <a:r>
                        <a:rPr lang="en-US" sz="1200">
                          <a:effectLst/>
                          <a:latin typeface="Cambria"/>
                          <a:ea typeface="ＭＳ 明朝"/>
                          <a:cs typeface="Times New Roman"/>
                        </a:rPr>
                        <a:t>1</a:t>
                      </a:r>
                    </a:p>
                  </a:txBody>
                  <a:tcPr marL="68580" marR="68580" marT="0" marB="0"/>
                </a:tc>
                <a:tc>
                  <a:txBody>
                    <a:bodyPr/>
                    <a:lstStyle/>
                    <a:p>
                      <a:pPr marL="0" marR="0">
                        <a:spcBef>
                          <a:spcPts val="0"/>
                        </a:spcBef>
                        <a:spcAft>
                          <a:spcPts val="0"/>
                        </a:spcAft>
                      </a:pPr>
                      <a:r>
                        <a:rPr lang="en-US" sz="1400" dirty="0">
                          <a:effectLst/>
                          <a:latin typeface="Cambria"/>
                          <a:ea typeface="ＭＳ 明朝"/>
                          <a:cs typeface="Times New Roman"/>
                        </a:rPr>
                        <a:t>June</a:t>
                      </a:r>
                    </a:p>
                  </a:txBody>
                  <a:tcPr marL="68580" marR="68580" marT="0" marB="0"/>
                </a:tc>
                <a:tc>
                  <a:txBody>
                    <a:bodyPr/>
                    <a:lstStyle/>
                    <a:p>
                      <a:pPr marL="0" marR="0">
                        <a:spcBef>
                          <a:spcPts val="0"/>
                        </a:spcBef>
                        <a:spcAft>
                          <a:spcPts val="0"/>
                        </a:spcAft>
                      </a:pPr>
                      <a:r>
                        <a:rPr lang="en-US" sz="2000">
                          <a:effectLst/>
                          <a:latin typeface="Cambria"/>
                          <a:ea typeface="ＭＳ 明朝"/>
                          <a:cs typeface="Times New Roman"/>
                        </a:rPr>
                        <a:t>96%</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0%</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8%</a:t>
                      </a:r>
                    </a:p>
                  </a:txBody>
                  <a:tcPr marL="68580" marR="68580" marT="0" marB="0"/>
                </a:tc>
                <a:tc>
                  <a:txBody>
                    <a:bodyPr/>
                    <a:lstStyle/>
                    <a:p>
                      <a:pPr marL="0" marR="0">
                        <a:spcBef>
                          <a:spcPts val="0"/>
                        </a:spcBef>
                        <a:spcAft>
                          <a:spcPts val="0"/>
                        </a:spcAft>
                      </a:pPr>
                      <a:r>
                        <a:rPr lang="en-US" sz="2000">
                          <a:solidFill>
                            <a:srgbClr val="FF0000"/>
                          </a:solidFill>
                          <a:effectLst/>
                          <a:latin typeface="Cambria"/>
                          <a:ea typeface="ＭＳ 明朝"/>
                          <a:cs typeface="Times New Roman"/>
                        </a:rPr>
                        <a:t>4%</a:t>
                      </a:r>
                    </a:p>
                  </a:txBody>
                  <a:tcPr marL="68580" marR="68580" marT="0" marB="0"/>
                </a:tc>
                <a:tc>
                  <a:txBody>
                    <a:bodyPr/>
                    <a:lstStyle/>
                    <a:p>
                      <a:pPr marL="0" marR="0">
                        <a:spcBef>
                          <a:spcPts val="0"/>
                        </a:spcBef>
                        <a:spcAft>
                          <a:spcPts val="0"/>
                        </a:spcAft>
                      </a:pPr>
                      <a:r>
                        <a:rPr lang="en-US" sz="2000" dirty="0">
                          <a:solidFill>
                            <a:srgbClr val="FF0000"/>
                          </a:solidFill>
                          <a:effectLst/>
                          <a:latin typeface="Cambria"/>
                          <a:ea typeface="ＭＳ 明朝"/>
                          <a:cs typeface="Times New Roman"/>
                        </a:rPr>
                        <a:t>0%</a:t>
                      </a:r>
                    </a:p>
                  </a:txBody>
                  <a:tcPr marL="68580" marR="68580" marT="0" marB="0"/>
                </a:tc>
                <a:tc>
                  <a:txBody>
                    <a:bodyPr/>
                    <a:lstStyle/>
                    <a:p>
                      <a:pPr marL="0" marR="0">
                        <a:spcBef>
                          <a:spcPts val="0"/>
                        </a:spcBef>
                        <a:spcAft>
                          <a:spcPts val="0"/>
                        </a:spcAft>
                      </a:pPr>
                      <a:r>
                        <a:rPr lang="en-US" sz="1400" dirty="0">
                          <a:effectLst/>
                          <a:latin typeface="Cambria"/>
                          <a:ea typeface="ＭＳ 明朝"/>
                          <a:cs typeface="Times New Roman"/>
                        </a:rPr>
                        <a:t>24</a:t>
                      </a:r>
                    </a:p>
                  </a:txBody>
                  <a:tcPr marL="68580" marR="68580" marT="0" marB="0"/>
                </a:tc>
                <a:tc>
                  <a:txBody>
                    <a:bodyPr/>
                    <a:lstStyle/>
                    <a:p>
                      <a:pPr marL="0" marR="0">
                        <a:spcBef>
                          <a:spcPts val="0"/>
                        </a:spcBef>
                        <a:spcAft>
                          <a:spcPts val="0"/>
                        </a:spcAft>
                      </a:pPr>
                      <a:r>
                        <a:rPr lang="en-US" sz="1400" dirty="0">
                          <a:effectLst/>
                          <a:latin typeface="Cambria"/>
                          <a:ea typeface="ＭＳ 明朝"/>
                          <a:cs typeface="Times New Roman"/>
                        </a:rPr>
                        <a:t>82%</a:t>
                      </a:r>
                    </a:p>
                  </a:txBody>
                  <a:tcPr marL="68580" marR="68580" marT="0" marB="0"/>
                </a:tc>
              </a:tr>
            </a:tbl>
          </a:graphicData>
        </a:graphic>
      </p:graphicFrame>
      <p:sp>
        <p:nvSpPr>
          <p:cNvPr id="6" name="Rectangle 5"/>
          <p:cNvSpPr/>
          <p:nvPr/>
        </p:nvSpPr>
        <p:spPr>
          <a:xfrm>
            <a:off x="304800" y="1600200"/>
            <a:ext cx="8458200" cy="461665"/>
          </a:xfrm>
          <a:prstGeom prst="rect">
            <a:avLst/>
          </a:prstGeom>
        </p:spPr>
        <p:txBody>
          <a:bodyPr wrap="square">
            <a:spAutoFit/>
          </a:bodyPr>
          <a:lstStyle/>
          <a:p>
            <a:r>
              <a:rPr lang="en-US" sz="2400" dirty="0" smtClean="0"/>
              <a:t>Results from Forces </a:t>
            </a:r>
            <a:r>
              <a:rPr lang="en-US" sz="2400" dirty="0"/>
              <a:t>as Interactions Unit. </a:t>
            </a:r>
          </a:p>
        </p:txBody>
      </p:sp>
      <p:sp>
        <p:nvSpPr>
          <p:cNvPr id="3" name="Slide Number Placeholder 2"/>
          <p:cNvSpPr>
            <a:spLocks noGrp="1"/>
          </p:cNvSpPr>
          <p:nvPr>
            <p:ph type="sldNum" sz="quarter" idx="12"/>
          </p:nvPr>
        </p:nvSpPr>
        <p:spPr/>
        <p:txBody>
          <a:bodyPr>
            <a:normAutofit fontScale="85000" lnSpcReduction="20000"/>
          </a:bodyPr>
          <a:lstStyle/>
          <a:p>
            <a:fld id="{8AB0F158-A179-497D-979E-4F7CDEEE4AFA}" type="slidenum">
              <a:rPr lang="en-US" smtClean="0"/>
              <a:pPr/>
              <a:t>23</a:t>
            </a:fld>
            <a:endParaRPr lang="en-US"/>
          </a:p>
        </p:txBody>
      </p:sp>
    </p:spTree>
    <p:extLst>
      <p:ext uri="{BB962C8B-B14F-4D97-AF65-F5344CB8AC3E}">
        <p14:creationId xmlns:p14="http://schemas.microsoft.com/office/powerpoint/2010/main" val="34792424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Closing Remarks</a:t>
            </a:r>
            <a:endParaRPr lang="en-US" dirty="0"/>
          </a:p>
        </p:txBody>
      </p:sp>
      <p:sp>
        <p:nvSpPr>
          <p:cNvPr id="3" name="Content Placeholder 2"/>
          <p:cNvSpPr>
            <a:spLocks noGrp="1"/>
          </p:cNvSpPr>
          <p:nvPr>
            <p:ph sz="quarter" idx="1"/>
          </p:nvPr>
        </p:nvSpPr>
        <p:spPr>
          <a:xfrm>
            <a:off x="304800" y="1600200"/>
            <a:ext cx="8686800" cy="4495800"/>
          </a:xfrm>
        </p:spPr>
        <p:txBody>
          <a:bodyPr>
            <a:normAutofit fontScale="92500" lnSpcReduction="20000"/>
          </a:bodyPr>
          <a:lstStyle/>
          <a:p>
            <a:r>
              <a:rPr lang="en-US" b="1" dirty="0" smtClean="0"/>
              <a:t>Automated and coordinated tools for integrating teaching, learning &amp; assessment </a:t>
            </a:r>
            <a:r>
              <a:rPr lang="en-US" dirty="0" smtClean="0"/>
              <a:t>that support teachers and students in a continuous cycle of learning with ongoing feedback to improve that cycle.</a:t>
            </a:r>
            <a:endParaRPr lang="en-US" dirty="0"/>
          </a:p>
          <a:p>
            <a:pPr marL="0" indent="0">
              <a:buNone/>
            </a:pPr>
            <a:endParaRPr lang="en-US" dirty="0"/>
          </a:p>
          <a:p>
            <a:r>
              <a:rPr lang="en-US" dirty="0" smtClean="0"/>
              <a:t>A shared and robust (research-based) </a:t>
            </a:r>
            <a:r>
              <a:rPr lang="en-US" b="1" dirty="0" smtClean="0"/>
              <a:t>framework of Facets for interpreting</a:t>
            </a:r>
            <a:r>
              <a:rPr lang="en-US" dirty="0" smtClean="0"/>
              <a:t> student responses/ learning behind the assessment and learning tools that are developed.</a:t>
            </a:r>
            <a:endParaRPr lang="en-US" dirty="0"/>
          </a:p>
          <a:p>
            <a:pPr marL="0" indent="0">
              <a:buNone/>
            </a:pPr>
            <a:endParaRPr lang="en-US" dirty="0"/>
          </a:p>
          <a:p>
            <a:r>
              <a:rPr lang="en-US" dirty="0" smtClean="0"/>
              <a:t>Focus on creating high quality (reliable and descriptive) </a:t>
            </a:r>
            <a:r>
              <a:rPr lang="en-US" b="1" dirty="0" smtClean="0"/>
              <a:t>classroom data that can inform and/or be integrated into other levels of assessment with the educational system</a:t>
            </a:r>
            <a:r>
              <a:rPr lang="en-US" dirty="0" smtClean="0"/>
              <a:t>.</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8AB0F158-A179-497D-979E-4F7CDEEE4AFA}" type="slidenum">
              <a:rPr lang="en-US" smtClean="0"/>
              <a:pPr/>
              <a:t>24</a:t>
            </a:fld>
            <a:endParaRPr lang="en-US"/>
          </a:p>
        </p:txBody>
      </p:sp>
    </p:spTree>
    <p:extLst>
      <p:ext uri="{BB962C8B-B14F-4D97-AF65-F5344CB8AC3E}">
        <p14:creationId xmlns:p14="http://schemas.microsoft.com/office/powerpoint/2010/main" val="37148536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Acknowledgements</a:t>
            </a:r>
            <a:endParaRPr lang="en-US" dirty="0"/>
          </a:p>
        </p:txBody>
      </p:sp>
      <p:sp>
        <p:nvSpPr>
          <p:cNvPr id="3" name="Content Placeholder 2"/>
          <p:cNvSpPr>
            <a:spLocks noGrp="1"/>
          </p:cNvSpPr>
          <p:nvPr>
            <p:ph sz="quarter" idx="1"/>
          </p:nvPr>
        </p:nvSpPr>
        <p:spPr>
          <a:xfrm>
            <a:off x="304800" y="1676400"/>
            <a:ext cx="8686800" cy="4953000"/>
          </a:xfrm>
        </p:spPr>
        <p:txBody>
          <a:bodyPr>
            <a:normAutofit/>
          </a:bodyPr>
          <a:lstStyle/>
          <a:p>
            <a:endParaRPr lang="en-US" dirty="0" smtClean="0"/>
          </a:p>
          <a:p>
            <a:endParaRPr lang="en-US" sz="2400" dirty="0" smtClean="0"/>
          </a:p>
          <a:p>
            <a:r>
              <a:rPr lang="en-US" sz="2400" dirty="0" smtClean="0"/>
              <a:t>The results, analyses, and Ideas in this presentation have been partially supported by NSF Grant DUE 1238192.  The ideas are those of the presenter and may not be consistent with those of the foundation nor of the APEX Project.</a:t>
            </a:r>
            <a:endParaRPr lang="en-US" sz="2400" dirty="0"/>
          </a:p>
        </p:txBody>
      </p:sp>
      <p:sp>
        <p:nvSpPr>
          <p:cNvPr id="4" name="Slide Number Placeholder 3"/>
          <p:cNvSpPr>
            <a:spLocks noGrp="1"/>
          </p:cNvSpPr>
          <p:nvPr>
            <p:ph type="sldNum" sz="quarter" idx="12"/>
          </p:nvPr>
        </p:nvSpPr>
        <p:spPr/>
        <p:txBody>
          <a:bodyPr>
            <a:normAutofit fontScale="85000" lnSpcReduction="20000"/>
          </a:bodyPr>
          <a:lstStyle/>
          <a:p>
            <a:fld id="{8AB0F158-A179-497D-979E-4F7CDEEE4AFA}" type="slidenum">
              <a:rPr lang="en-US" smtClean="0"/>
              <a:pPr/>
              <a:t>25</a:t>
            </a:fld>
            <a:endParaRPr lang="en-US"/>
          </a:p>
        </p:txBody>
      </p:sp>
    </p:spTree>
    <p:extLst>
      <p:ext uri="{BB962C8B-B14F-4D97-AF65-F5344CB8AC3E}">
        <p14:creationId xmlns:p14="http://schemas.microsoft.com/office/powerpoint/2010/main" val="41580620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8AB0F158-A179-497D-979E-4F7CDEEE4AFA}"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1066800"/>
          </a:xfrm>
        </p:spPr>
        <p:txBody>
          <a:bodyPr>
            <a:noAutofit/>
          </a:bodyPr>
          <a:lstStyle/>
          <a:p>
            <a:pPr algn="ctr"/>
            <a:r>
              <a:rPr lang="en-US" sz="3600" dirty="0" smtClean="0"/>
              <a:t>Suppose we had classroom assessment as part of a larger system of assessment?</a:t>
            </a:r>
            <a:endParaRPr lang="en-US" sz="3600" dirty="0"/>
          </a:p>
        </p:txBody>
      </p:sp>
      <p:sp>
        <p:nvSpPr>
          <p:cNvPr id="3" name="Content Placeholder 2"/>
          <p:cNvSpPr>
            <a:spLocks noGrp="1"/>
          </p:cNvSpPr>
          <p:nvPr>
            <p:ph sz="quarter" idx="1"/>
          </p:nvPr>
        </p:nvSpPr>
        <p:spPr>
          <a:xfrm>
            <a:off x="612648" y="1981200"/>
            <a:ext cx="8153400" cy="3124200"/>
          </a:xfrm>
        </p:spPr>
        <p:txBody>
          <a:bodyPr/>
          <a:lstStyle/>
          <a:p>
            <a:r>
              <a:rPr lang="en-US" dirty="0" smtClean="0"/>
              <a:t>Embed a few common, or similarly diagnostic questions throughout the various levels of assessment (class, school, district, state)</a:t>
            </a:r>
          </a:p>
          <a:p>
            <a:r>
              <a:rPr lang="en-US" dirty="0" smtClean="0"/>
              <a:t>Use a common interpretive framework based on real student data</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8AB0F158-A179-497D-979E-4F7CDEEE4AFA}" type="slidenum">
              <a:rPr lang="en-US" smtClean="0"/>
              <a:pPr/>
              <a:t>27</a:t>
            </a:fld>
            <a:endParaRPr lang="en-US"/>
          </a:p>
        </p:txBody>
      </p:sp>
    </p:spTree>
    <p:extLst>
      <p:ext uri="{BB962C8B-B14F-4D97-AF65-F5344CB8AC3E}">
        <p14:creationId xmlns:p14="http://schemas.microsoft.com/office/powerpoint/2010/main" val="14395629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763000" cy="990600"/>
          </a:xfrm>
        </p:spPr>
        <p:txBody>
          <a:bodyPr>
            <a:normAutofit fontScale="90000"/>
          </a:bodyPr>
          <a:lstStyle/>
          <a:p>
            <a:pPr algn="ctr"/>
            <a:r>
              <a:rPr lang="en-US" sz="4000" dirty="0" smtClean="0">
                <a:latin typeface="Arial"/>
                <a:cs typeface="Arial"/>
              </a:rPr>
              <a:t>Reading and using the Teacher Report</a:t>
            </a:r>
            <a:br>
              <a:rPr lang="en-US" sz="4000" dirty="0" smtClean="0">
                <a:latin typeface="Arial"/>
                <a:cs typeface="Arial"/>
              </a:rPr>
            </a:br>
            <a:r>
              <a:rPr lang="en-US" sz="3100" dirty="0" smtClean="0">
                <a:latin typeface="Arial"/>
                <a:cs typeface="Arial"/>
              </a:rPr>
              <a:t>Data &amp; Results from </a:t>
            </a:r>
            <a:r>
              <a:rPr lang="en-US" sz="3100" dirty="0" err="1" smtClean="0">
                <a:latin typeface="Arial"/>
                <a:cs typeface="Arial"/>
              </a:rPr>
              <a:t>Diagnoser</a:t>
            </a:r>
            <a:r>
              <a:rPr lang="en-US" sz="3100" dirty="0" smtClean="0">
                <a:latin typeface="Arial"/>
                <a:cs typeface="Arial"/>
              </a:rPr>
              <a:t> </a:t>
            </a:r>
            <a:r>
              <a:rPr lang="en-US" sz="3100" dirty="0" err="1" smtClean="0">
                <a:latin typeface="Arial"/>
                <a:cs typeface="Arial"/>
              </a:rPr>
              <a:t>Qsets</a:t>
            </a:r>
            <a:endParaRPr lang="en-US" sz="3100" dirty="0">
              <a:latin typeface="Arial"/>
              <a:cs typeface="Arial"/>
            </a:endParaRPr>
          </a:p>
        </p:txBody>
      </p:sp>
      <p:sp>
        <p:nvSpPr>
          <p:cNvPr id="3" name="Content Placeholder 2"/>
          <p:cNvSpPr>
            <a:spLocks noGrp="1"/>
          </p:cNvSpPr>
          <p:nvPr>
            <p:ph sz="quarter" idx="1"/>
          </p:nvPr>
        </p:nvSpPr>
        <p:spPr/>
        <p:txBody>
          <a:bodyPr/>
          <a:lstStyle/>
          <a:p>
            <a:pPr marL="0" indent="0">
              <a:buNone/>
            </a:pPr>
            <a:endParaRPr lang="en-US" i="1" dirty="0"/>
          </a:p>
          <a:p>
            <a:pPr marL="0" indent="0" algn="ctr">
              <a:buNone/>
            </a:pPr>
            <a:r>
              <a:rPr lang="en-US" sz="3600" i="1" dirty="0"/>
              <a:t>T</a:t>
            </a:r>
            <a:r>
              <a:rPr lang="en-US" sz="3600" i="1" dirty="0" smtClean="0"/>
              <a:t>he goal of a good formative assessment process is not to collect all the student data that you can, but to “can” all the student data that you collect.</a:t>
            </a:r>
            <a:endParaRPr lang="en-US" sz="3600" i="1" dirty="0"/>
          </a:p>
        </p:txBody>
      </p:sp>
      <p:sp>
        <p:nvSpPr>
          <p:cNvPr id="4" name="Slide Number Placeholder 3"/>
          <p:cNvSpPr>
            <a:spLocks noGrp="1"/>
          </p:cNvSpPr>
          <p:nvPr>
            <p:ph type="sldNum" sz="quarter" idx="12"/>
          </p:nvPr>
        </p:nvSpPr>
        <p:spPr/>
        <p:txBody>
          <a:bodyPr>
            <a:normAutofit fontScale="85000" lnSpcReduction="20000"/>
          </a:bodyPr>
          <a:lstStyle/>
          <a:p>
            <a:fld id="{8AB0F158-A179-497D-979E-4F7CDEEE4AFA}" type="slidenum">
              <a:rPr lang="en-US" smtClean="0"/>
              <a:pPr/>
              <a:t>28</a:t>
            </a:fld>
            <a:endParaRPr lang="en-US"/>
          </a:p>
        </p:txBody>
      </p:sp>
    </p:spTree>
    <p:extLst>
      <p:ext uri="{BB962C8B-B14F-4D97-AF65-F5344CB8AC3E}">
        <p14:creationId xmlns:p14="http://schemas.microsoft.com/office/powerpoint/2010/main" val="14833013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on Learner Thinking (BOLT)</a:t>
            </a:r>
            <a:endParaRPr lang="en-US" dirty="0"/>
          </a:p>
        </p:txBody>
      </p:sp>
      <p:pic>
        <p:nvPicPr>
          <p:cNvPr id="4" name="Content Placeholder 3"/>
          <p:cNvPicPr>
            <a:picLocks noGrp="1" noChangeAspect="1"/>
          </p:cNvPicPr>
          <p:nvPr>
            <p:ph sz="quarter" idx="1"/>
          </p:nvPr>
        </p:nvPicPr>
        <p:blipFill>
          <a:blip r:embed="rId2"/>
          <a:srcRect t="1204" b="1204"/>
          <a:stretch>
            <a:fillRect/>
          </a:stretch>
        </p:blipFill>
        <p:spPr>
          <a:xfrm>
            <a:off x="609600" y="1752600"/>
            <a:ext cx="8153400" cy="4495800"/>
          </a:xfrm>
        </p:spPr>
      </p:pic>
      <p:sp>
        <p:nvSpPr>
          <p:cNvPr id="3" name="Slide Number Placeholder 2"/>
          <p:cNvSpPr>
            <a:spLocks noGrp="1"/>
          </p:cNvSpPr>
          <p:nvPr>
            <p:ph type="sldNum" sz="quarter" idx="12"/>
          </p:nvPr>
        </p:nvSpPr>
        <p:spPr/>
        <p:txBody>
          <a:bodyPr>
            <a:normAutofit fontScale="85000" lnSpcReduction="20000"/>
          </a:bodyPr>
          <a:lstStyle/>
          <a:p>
            <a:fld id="{8AB0F158-A179-497D-979E-4F7CDEEE4AFA}" type="slidenum">
              <a:rPr lang="en-US" smtClean="0"/>
              <a:pPr/>
              <a:t>29</a:t>
            </a:fld>
            <a:endParaRPr lang="en-US"/>
          </a:p>
        </p:txBody>
      </p:sp>
    </p:spTree>
    <p:extLst>
      <p:ext uri="{BB962C8B-B14F-4D97-AF65-F5344CB8AC3E}">
        <p14:creationId xmlns:p14="http://schemas.microsoft.com/office/powerpoint/2010/main" val="22636972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763000" cy="990600"/>
          </a:xfrm>
        </p:spPr>
        <p:txBody>
          <a:bodyPr>
            <a:normAutofit fontScale="90000"/>
          </a:bodyPr>
          <a:lstStyle/>
          <a:p>
            <a:r>
              <a:rPr lang="en-US" b="1" dirty="0" smtClean="0">
                <a:latin typeface="Arial"/>
                <a:cs typeface="Arial"/>
              </a:rPr>
              <a:t>Diagnostic assessment experience</a:t>
            </a:r>
            <a:endParaRPr lang="en-US" dirty="0">
              <a:latin typeface="Arial"/>
              <a:cs typeface="Arial"/>
            </a:endParaRPr>
          </a:p>
        </p:txBody>
      </p:sp>
      <p:sp>
        <p:nvSpPr>
          <p:cNvPr id="3" name="Content Placeholder 2"/>
          <p:cNvSpPr>
            <a:spLocks noGrp="1"/>
          </p:cNvSpPr>
          <p:nvPr>
            <p:ph sz="quarter" idx="1"/>
          </p:nvPr>
        </p:nvSpPr>
        <p:spPr/>
        <p:txBody>
          <a:bodyPr/>
          <a:lstStyle/>
          <a:p>
            <a:r>
              <a:rPr lang="en-US" sz="3200" dirty="0" smtClean="0">
                <a:latin typeface="Arial"/>
                <a:cs typeface="Arial"/>
              </a:rPr>
              <a:t>In your workshop packet, find your </a:t>
            </a:r>
            <a:r>
              <a:rPr lang="en-US" sz="3200" u="sng" dirty="0" smtClean="0">
                <a:latin typeface="Arial"/>
                <a:cs typeface="Arial"/>
              </a:rPr>
              <a:t>student</a:t>
            </a:r>
            <a:r>
              <a:rPr lang="en-US" sz="3200" dirty="0" smtClean="0">
                <a:latin typeface="Arial"/>
                <a:cs typeface="Arial"/>
              </a:rPr>
              <a:t> </a:t>
            </a:r>
            <a:r>
              <a:rPr lang="en-US" sz="3200" dirty="0">
                <a:latin typeface="Arial"/>
                <a:cs typeface="Arial"/>
              </a:rPr>
              <a:t>User Name (number, including dashes) and </a:t>
            </a:r>
            <a:r>
              <a:rPr lang="en-US" sz="3200" dirty="0" smtClean="0">
                <a:latin typeface="Arial"/>
                <a:cs typeface="Arial"/>
              </a:rPr>
              <a:t>Password (four digit number)</a:t>
            </a:r>
          </a:p>
          <a:p>
            <a:r>
              <a:rPr lang="en-US" sz="3200" dirty="0" smtClean="0">
                <a:latin typeface="Arial"/>
                <a:cs typeface="Arial"/>
              </a:rPr>
              <a:t>Go </a:t>
            </a:r>
            <a:r>
              <a:rPr lang="en-US" sz="3200" dirty="0">
                <a:latin typeface="Arial"/>
                <a:cs typeface="Arial"/>
              </a:rPr>
              <a:t>to </a:t>
            </a:r>
            <a:r>
              <a:rPr lang="en-US" sz="3200" b="1" dirty="0" err="1">
                <a:latin typeface="Arial"/>
                <a:cs typeface="Arial"/>
              </a:rPr>
              <a:t>Diagnoser.com</a:t>
            </a:r>
            <a:r>
              <a:rPr lang="en-US" sz="3200" dirty="0">
                <a:latin typeface="Arial"/>
                <a:cs typeface="Arial"/>
              </a:rPr>
              <a:t> and login as </a:t>
            </a:r>
            <a:r>
              <a:rPr lang="en-US" sz="3200" dirty="0" smtClean="0">
                <a:latin typeface="Arial"/>
                <a:cs typeface="Arial"/>
              </a:rPr>
              <a:t>a student.</a:t>
            </a:r>
          </a:p>
          <a:p>
            <a:r>
              <a:rPr lang="en-US" sz="3200" dirty="0" smtClean="0">
                <a:latin typeface="Arial"/>
                <a:cs typeface="Arial"/>
              </a:rPr>
              <a:t>Please complete your assignment.  Class data will become part of a demo later.</a:t>
            </a:r>
            <a:endParaRPr lang="en-US" sz="3200" dirty="0">
              <a:latin typeface="Arial"/>
              <a:cs typeface="Arial"/>
            </a:endParaRP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8AB0F158-A179-497D-979E-4F7CDEEE4AFA}" type="slidenum">
              <a:rPr lang="en-US" smtClean="0"/>
              <a:pPr/>
              <a:t>3</a:t>
            </a:fld>
            <a:endParaRPr lang="en-US"/>
          </a:p>
        </p:txBody>
      </p:sp>
    </p:spTree>
    <p:extLst>
      <p:ext uri="{BB962C8B-B14F-4D97-AF65-F5344CB8AC3E}">
        <p14:creationId xmlns:p14="http://schemas.microsoft.com/office/powerpoint/2010/main" val="976087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t>
            </a:r>
            <a:r>
              <a:rPr lang="en-US" b="1" dirty="0" smtClean="0">
                <a:latin typeface="Arial"/>
                <a:cs typeface="Arial"/>
              </a:rPr>
              <a:t>What </a:t>
            </a:r>
            <a:r>
              <a:rPr lang="en-US" b="1" dirty="0">
                <a:latin typeface="Arial"/>
                <a:cs typeface="Arial"/>
              </a:rPr>
              <a:t>is </a:t>
            </a:r>
            <a:r>
              <a:rPr lang="en-US" b="1" dirty="0" err="1">
                <a:latin typeface="Arial"/>
                <a:cs typeface="Arial"/>
              </a:rPr>
              <a:t>Diagnoser</a:t>
            </a:r>
            <a:r>
              <a:rPr lang="en-US" b="1" dirty="0">
                <a:latin typeface="Arial"/>
                <a:cs typeface="Arial"/>
              </a:rPr>
              <a:t>?</a:t>
            </a:r>
            <a:r>
              <a:rPr lang="en-US" dirty="0">
                <a:latin typeface="Arial"/>
                <a:cs typeface="Arial"/>
              </a:rPr>
              <a:t/>
            </a:r>
            <a:br>
              <a:rPr lang="en-US" dirty="0">
                <a:latin typeface="Arial"/>
                <a:cs typeface="Arial"/>
              </a:rPr>
            </a:br>
            <a:endParaRPr lang="en-US" dirty="0">
              <a:latin typeface="Arial"/>
              <a:cs typeface="Arial"/>
            </a:endParaRPr>
          </a:p>
        </p:txBody>
      </p:sp>
      <p:sp>
        <p:nvSpPr>
          <p:cNvPr id="3" name="Content Placeholder 2"/>
          <p:cNvSpPr>
            <a:spLocks noGrp="1"/>
          </p:cNvSpPr>
          <p:nvPr>
            <p:ph sz="quarter" idx="1"/>
          </p:nvPr>
        </p:nvSpPr>
        <p:spPr>
          <a:xfrm>
            <a:off x="152400" y="1143000"/>
            <a:ext cx="8915400" cy="5410200"/>
          </a:xfrm>
        </p:spPr>
        <p:txBody>
          <a:bodyPr>
            <a:normAutofit lnSpcReduction="10000"/>
          </a:bodyPr>
          <a:lstStyle/>
          <a:p>
            <a:endParaRPr lang="en-US" dirty="0" smtClean="0"/>
          </a:p>
          <a:p>
            <a:pPr lvl="0"/>
            <a:r>
              <a:rPr lang="en-US" sz="3200" dirty="0">
                <a:latin typeface="Arial"/>
                <a:cs typeface="Arial"/>
              </a:rPr>
              <a:t>67 </a:t>
            </a:r>
            <a:r>
              <a:rPr lang="en-US" sz="3200" dirty="0" smtClean="0">
                <a:latin typeface="Arial"/>
                <a:cs typeface="Arial"/>
              </a:rPr>
              <a:t>science concept learning </a:t>
            </a:r>
            <a:r>
              <a:rPr lang="en-US" sz="3200" dirty="0">
                <a:latin typeface="Arial"/>
                <a:cs typeface="Arial"/>
              </a:rPr>
              <a:t>units </a:t>
            </a:r>
            <a:endParaRPr lang="en-US" sz="3200" dirty="0" smtClean="0">
              <a:latin typeface="Arial"/>
              <a:cs typeface="Arial"/>
            </a:endParaRPr>
          </a:p>
          <a:p>
            <a:pPr lvl="0"/>
            <a:r>
              <a:rPr lang="en-US" sz="3200" dirty="0" smtClean="0">
                <a:latin typeface="Arial"/>
                <a:cs typeface="Arial"/>
              </a:rPr>
              <a:t>1600 high quality diagnostic assessment items</a:t>
            </a:r>
          </a:p>
          <a:p>
            <a:pPr lvl="0"/>
            <a:r>
              <a:rPr lang="en-US" sz="3200" dirty="0" smtClean="0">
                <a:latin typeface="Arial"/>
                <a:cs typeface="Arial"/>
              </a:rPr>
              <a:t>All resources are organized around a common interpretive framework of 67 “Facet Clusters”</a:t>
            </a:r>
          </a:p>
          <a:p>
            <a:pPr lvl="0"/>
            <a:r>
              <a:rPr lang="en-US" sz="3200" dirty="0" smtClean="0">
                <a:latin typeface="Arial"/>
                <a:cs typeface="Arial"/>
              </a:rPr>
              <a:t>Actionable </a:t>
            </a:r>
            <a:r>
              <a:rPr lang="en-US" sz="3200" dirty="0">
                <a:latin typeface="Arial"/>
                <a:cs typeface="Arial"/>
              </a:rPr>
              <a:t>assessment information</a:t>
            </a:r>
          </a:p>
          <a:p>
            <a:pPr lvl="1"/>
            <a:r>
              <a:rPr lang="en-US" dirty="0">
                <a:latin typeface="Arial"/>
                <a:cs typeface="Arial"/>
              </a:rPr>
              <a:t>a</a:t>
            </a:r>
            <a:r>
              <a:rPr lang="en-US" dirty="0" smtClean="0">
                <a:latin typeface="Arial"/>
                <a:cs typeface="Arial"/>
              </a:rPr>
              <a:t>ll item </a:t>
            </a:r>
            <a:r>
              <a:rPr lang="en-US" dirty="0">
                <a:latin typeface="Arial"/>
                <a:cs typeface="Arial"/>
              </a:rPr>
              <a:t>responses are </a:t>
            </a:r>
            <a:r>
              <a:rPr lang="en-US" dirty="0" smtClean="0">
                <a:latin typeface="Arial"/>
                <a:cs typeface="Arial"/>
              </a:rPr>
              <a:t>meaningful; tied to individual “Facets” of students’ conceptual understanding</a:t>
            </a:r>
            <a:endParaRPr lang="en-US" dirty="0">
              <a:latin typeface="Arial"/>
              <a:cs typeface="Arial"/>
            </a:endParaRPr>
          </a:p>
          <a:p>
            <a:pPr lvl="1"/>
            <a:r>
              <a:rPr lang="en-US" dirty="0">
                <a:latin typeface="Arial"/>
                <a:cs typeface="Arial"/>
              </a:rPr>
              <a:t>automated analysis of student responses</a:t>
            </a:r>
          </a:p>
          <a:p>
            <a:pPr lvl="1"/>
            <a:r>
              <a:rPr lang="en-US" dirty="0">
                <a:latin typeface="Arial"/>
                <a:cs typeface="Arial"/>
              </a:rPr>
              <a:t>descriptive feedback </a:t>
            </a:r>
          </a:p>
          <a:p>
            <a:pPr lvl="1"/>
            <a:r>
              <a:rPr lang="en-US" dirty="0">
                <a:latin typeface="Arial"/>
                <a:cs typeface="Arial"/>
              </a:rPr>
              <a:t>complete next lessons based on Facet “diagnosis”</a:t>
            </a:r>
          </a:p>
          <a:p>
            <a:endParaRPr lang="en-US" dirty="0" smtClean="0"/>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8AB0F158-A179-497D-979E-4F7CDEEE4AFA}"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err="1">
                <a:latin typeface="Arial"/>
                <a:cs typeface="Arial"/>
              </a:rPr>
              <a:t>Diagnoser</a:t>
            </a:r>
            <a:r>
              <a:rPr lang="en-US" sz="4000" b="1" dirty="0">
                <a:latin typeface="Arial"/>
                <a:cs typeface="Arial"/>
              </a:rPr>
              <a:t> Tools</a:t>
            </a:r>
            <a:endParaRPr lang="en-US" sz="4000" dirty="0">
              <a:latin typeface="Arial"/>
              <a:cs typeface="Arial"/>
            </a:endParaRPr>
          </a:p>
        </p:txBody>
      </p:sp>
      <p:pic>
        <p:nvPicPr>
          <p:cNvPr id="5" name="Content Placeholder 4"/>
          <p:cNvPicPr>
            <a:picLocks noGrp="1"/>
          </p:cNvPicPr>
          <p:nvPr>
            <p:ph sz="quarter" idx="1"/>
          </p:nvPr>
        </p:nvPicPr>
        <p:blipFill>
          <a:blip r:embed="rId3">
            <a:extLst>
              <a:ext uri="{28A0092B-C50C-407E-A947-70E740481C1C}">
                <a14:useLocalDpi xmlns:a14="http://schemas.microsoft.com/office/drawing/2010/main" val="0"/>
              </a:ext>
            </a:extLst>
          </a:blip>
          <a:srcRect t="2551" b="2551"/>
          <a:stretch>
            <a:fillRect/>
          </a:stretch>
        </p:blipFill>
        <p:spPr bwMode="auto">
          <a:prstGeom prst="rect">
            <a:avLst/>
          </a:prstGeom>
          <a:noFill/>
          <a:ln>
            <a:noFill/>
          </a:ln>
        </p:spPr>
      </p:pic>
      <p:sp>
        <p:nvSpPr>
          <p:cNvPr id="3" name="Slide Number Placeholder 2"/>
          <p:cNvSpPr>
            <a:spLocks noGrp="1"/>
          </p:cNvSpPr>
          <p:nvPr>
            <p:ph type="sldNum" sz="quarter" idx="12"/>
          </p:nvPr>
        </p:nvSpPr>
        <p:spPr/>
        <p:txBody>
          <a:bodyPr>
            <a:normAutofit fontScale="85000" lnSpcReduction="20000"/>
          </a:bodyPr>
          <a:lstStyle/>
          <a:p>
            <a:fld id="{8AB0F158-A179-497D-979E-4F7CDEEE4AFA}"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latin typeface="Arial"/>
                <a:cs typeface="Arial"/>
              </a:rPr>
              <a:t>Brief Background</a:t>
            </a:r>
            <a:endParaRPr lang="en-US" sz="4000" dirty="0">
              <a:latin typeface="Arial"/>
              <a:cs typeface="Arial"/>
            </a:endParaRPr>
          </a:p>
        </p:txBody>
      </p:sp>
      <p:sp>
        <p:nvSpPr>
          <p:cNvPr id="3" name="Content Placeholder 2"/>
          <p:cNvSpPr>
            <a:spLocks noGrp="1"/>
          </p:cNvSpPr>
          <p:nvPr>
            <p:ph sz="quarter" idx="1"/>
          </p:nvPr>
        </p:nvSpPr>
        <p:spPr/>
        <p:txBody>
          <a:bodyPr>
            <a:normAutofit fontScale="92500" lnSpcReduction="20000"/>
          </a:bodyPr>
          <a:lstStyle/>
          <a:p>
            <a:r>
              <a:rPr lang="en-US" dirty="0" smtClean="0"/>
              <a:t>Developed over the last 30+ years based on research on how students learn (</a:t>
            </a:r>
            <a:r>
              <a:rPr lang="en-US" dirty="0" err="1" smtClean="0"/>
              <a:t>Diagnoser.com</a:t>
            </a:r>
            <a:r>
              <a:rPr lang="en-US" dirty="0" smtClean="0"/>
              <a:t> launched in 2004)</a:t>
            </a:r>
          </a:p>
          <a:p>
            <a:r>
              <a:rPr lang="en-US" dirty="0" smtClean="0"/>
              <a:t>Development and research funded by National Science Foundation and Department of Education</a:t>
            </a:r>
          </a:p>
          <a:p>
            <a:r>
              <a:rPr lang="en-US" dirty="0" smtClean="0"/>
              <a:t>Resources vetted in multiple classroom</a:t>
            </a:r>
            <a:r>
              <a:rPr lang="en-US" dirty="0"/>
              <a:t>s</a:t>
            </a:r>
            <a:r>
              <a:rPr lang="en-US" dirty="0" smtClean="0"/>
              <a:t> </a:t>
            </a:r>
          </a:p>
          <a:p>
            <a:r>
              <a:rPr lang="en-US" dirty="0" smtClean="0"/>
              <a:t>More than 9,000 teacher users (100,000 students) from &gt;30 states and &gt;15 countries</a:t>
            </a:r>
          </a:p>
          <a:p>
            <a:r>
              <a:rPr lang="en-US" dirty="0" smtClean="0"/>
              <a:t>&gt;6 million student responses to diagnostic items</a:t>
            </a:r>
          </a:p>
          <a:p>
            <a:r>
              <a:rPr lang="en-US" dirty="0" smtClean="0"/>
              <a:t>Used by teachers, researchers, professional developers, and teacher educators</a:t>
            </a: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8AB0F158-A179-497D-979E-4F7CDEEE4AFA}" type="slidenum">
              <a:rPr lang="en-US" smtClean="0"/>
              <a:pPr/>
              <a:t>6</a:t>
            </a:fld>
            <a:endParaRPr lang="en-US"/>
          </a:p>
        </p:txBody>
      </p:sp>
    </p:spTree>
    <p:extLst>
      <p:ext uri="{BB962C8B-B14F-4D97-AF65-F5344CB8AC3E}">
        <p14:creationId xmlns:p14="http://schemas.microsoft.com/office/powerpoint/2010/main" val="17180773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763000" cy="990600"/>
          </a:xfrm>
        </p:spPr>
        <p:txBody>
          <a:bodyPr>
            <a:noAutofit/>
          </a:bodyPr>
          <a:lstStyle/>
          <a:p>
            <a:pPr algn="ctr"/>
            <a:r>
              <a:rPr lang="en-US" sz="3600" b="1" dirty="0">
                <a:latin typeface="Arial"/>
                <a:cs typeface="Arial"/>
              </a:rPr>
              <a:t>Facet </a:t>
            </a:r>
            <a:r>
              <a:rPr lang="en-US" sz="3600" b="1" dirty="0" smtClean="0">
                <a:latin typeface="Arial"/>
                <a:cs typeface="Arial"/>
              </a:rPr>
              <a:t>Clusters: the “backbone” </a:t>
            </a:r>
            <a:r>
              <a:rPr lang="en-US" sz="3600" b="1" dirty="0">
                <a:latin typeface="Arial"/>
                <a:cs typeface="Arial"/>
              </a:rPr>
              <a:t>of </a:t>
            </a:r>
            <a:r>
              <a:rPr lang="en-US" sz="3600" b="1" dirty="0" err="1">
                <a:latin typeface="Arial"/>
                <a:cs typeface="Arial"/>
              </a:rPr>
              <a:t>Diagnoser</a:t>
            </a:r>
            <a:r>
              <a:rPr lang="en-US" sz="3600" b="1" dirty="0">
                <a:latin typeface="Arial"/>
                <a:cs typeface="Arial"/>
              </a:rPr>
              <a:t> assessment and instruction</a:t>
            </a:r>
            <a:r>
              <a:rPr lang="en-US" sz="3600" dirty="0">
                <a:latin typeface="Arial"/>
                <a:cs typeface="Arial"/>
              </a:rPr>
              <a:t> </a:t>
            </a:r>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605280"/>
            <a:ext cx="4953000" cy="5252720"/>
          </a:xfrm>
          <a:prstGeom prst="rect">
            <a:avLst/>
          </a:prstGeom>
          <a:noFill/>
          <a:ln>
            <a:noFill/>
          </a:ln>
        </p:spPr>
      </p:pic>
      <p:sp>
        <p:nvSpPr>
          <p:cNvPr id="3" name="Slide Number Placeholder 2"/>
          <p:cNvSpPr>
            <a:spLocks noGrp="1"/>
          </p:cNvSpPr>
          <p:nvPr>
            <p:ph type="sldNum" sz="quarter" idx="12"/>
          </p:nvPr>
        </p:nvSpPr>
        <p:spPr/>
        <p:txBody>
          <a:bodyPr>
            <a:normAutofit fontScale="85000" lnSpcReduction="20000"/>
          </a:bodyPr>
          <a:lstStyle/>
          <a:p>
            <a:fld id="{8AB0F158-A179-497D-979E-4F7CDEEE4AFA}"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Online tour of FAI unit</a:t>
            </a:r>
            <a:endParaRPr lang="en-US" dirty="0"/>
          </a:p>
        </p:txBody>
      </p:sp>
      <p:sp>
        <p:nvSpPr>
          <p:cNvPr id="6" name="TextBox 5"/>
          <p:cNvSpPr txBox="1"/>
          <p:nvPr/>
        </p:nvSpPr>
        <p:spPr>
          <a:xfrm>
            <a:off x="1346200" y="2882900"/>
            <a:ext cx="184666" cy="369332"/>
          </a:xfrm>
          <a:prstGeom prst="rect">
            <a:avLst/>
          </a:prstGeom>
          <a:noFill/>
        </p:spPr>
        <p:txBody>
          <a:bodyPr wrap="none" rtlCol="0">
            <a:spAutoFit/>
          </a:bodyPr>
          <a:lstStyle/>
          <a:p>
            <a:endParaRPr lang="en-US" dirty="0"/>
          </a:p>
        </p:txBody>
      </p:sp>
      <p:pic>
        <p:nvPicPr>
          <p:cNvPr id="9" name="Content Placeholder 8"/>
          <p:cNvPicPr>
            <a:picLocks noGrp="1"/>
          </p:cNvPicPr>
          <p:nvPr>
            <p:ph sz="quarter" idx="1"/>
          </p:nvPr>
        </p:nvPicPr>
        <p:blipFill>
          <a:blip r:embed="rId3">
            <a:extLst>
              <a:ext uri="{28A0092B-C50C-407E-A947-70E740481C1C}">
                <a14:useLocalDpi xmlns:a14="http://schemas.microsoft.com/office/drawing/2010/main" val="0"/>
              </a:ext>
            </a:extLst>
          </a:blip>
          <a:srcRect t="27624" b="27624"/>
          <a:stretch>
            <a:fillRect/>
          </a:stretch>
        </p:blipFill>
        <p:spPr bwMode="auto">
          <a:prstGeom prst="rect">
            <a:avLst/>
          </a:prstGeom>
          <a:noFill/>
          <a:ln>
            <a:noFill/>
          </a:ln>
        </p:spPr>
      </p:pic>
      <p:sp>
        <p:nvSpPr>
          <p:cNvPr id="10" name="Slide Number Placeholder 9"/>
          <p:cNvSpPr>
            <a:spLocks noGrp="1"/>
          </p:cNvSpPr>
          <p:nvPr>
            <p:ph type="sldNum" sz="quarter" idx="12"/>
          </p:nvPr>
        </p:nvSpPr>
        <p:spPr/>
        <p:txBody>
          <a:bodyPr>
            <a:normAutofit fontScale="85000" lnSpcReduction="20000"/>
          </a:bodyPr>
          <a:lstStyle/>
          <a:p>
            <a:fld id="{8AB0F158-A179-497D-979E-4F7CDEEE4AFA}" type="slidenum">
              <a:rPr lang="en-US" smtClean="0"/>
              <a:pPr/>
              <a:t>8</a:t>
            </a:fld>
            <a:endParaRPr lang="en-US"/>
          </a:p>
        </p:txBody>
      </p:sp>
    </p:spTree>
    <p:extLst>
      <p:ext uri="{BB962C8B-B14F-4D97-AF65-F5344CB8AC3E}">
        <p14:creationId xmlns:p14="http://schemas.microsoft.com/office/powerpoint/2010/main" val="4838102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Online tour of FAI unit</a:t>
            </a:r>
            <a:endParaRPr lang="en-US" dirty="0"/>
          </a:p>
        </p:txBody>
      </p:sp>
      <p:pic>
        <p:nvPicPr>
          <p:cNvPr id="5" name="Content Placeholder 4"/>
          <p:cNvPicPr>
            <a:picLocks noGrp="1" noChangeAspect="1"/>
          </p:cNvPicPr>
          <p:nvPr>
            <p:ph sz="quarter" idx="1"/>
          </p:nvPr>
        </p:nvPicPr>
        <p:blipFill>
          <a:blip r:embed="rId3"/>
          <a:srcRect t="26141" b="26141"/>
          <a:stretch>
            <a:fillRect/>
          </a:stretch>
        </p:blipFill>
        <p:spPr/>
      </p:pic>
      <p:sp>
        <p:nvSpPr>
          <p:cNvPr id="6" name="Slide Number Placeholder 5"/>
          <p:cNvSpPr>
            <a:spLocks noGrp="1"/>
          </p:cNvSpPr>
          <p:nvPr>
            <p:ph type="sldNum" sz="quarter" idx="12"/>
          </p:nvPr>
        </p:nvSpPr>
        <p:spPr/>
        <p:txBody>
          <a:bodyPr>
            <a:normAutofit fontScale="85000" lnSpcReduction="20000"/>
          </a:bodyPr>
          <a:lstStyle/>
          <a:p>
            <a:fld id="{8AB0F158-A179-497D-979E-4F7CDEEE4AFA}" type="slidenum">
              <a:rPr lang="en-US" smtClean="0"/>
              <a:pPr/>
              <a:t>9</a:t>
            </a:fld>
            <a:endParaRPr lang="en-US"/>
          </a:p>
        </p:txBody>
      </p:sp>
    </p:spTree>
    <p:extLst>
      <p:ext uri="{BB962C8B-B14F-4D97-AF65-F5344CB8AC3E}">
        <p14:creationId xmlns:p14="http://schemas.microsoft.com/office/powerpoint/2010/main" val="8327373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2125F5F2C16C94480B280E9D3747D26" ma:contentTypeVersion="0" ma:contentTypeDescription="Create a new document." ma:contentTypeScope="" ma:versionID="5a5c558803078040dabf9c34f976f800">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86AF97-EE32-4AFB-9DD7-3B7D5BD178A8}">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E49AA059-8C32-4A8E-9603-312F14A24D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A18D8E57-8072-4152-99E6-2B285E25180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Median</Template>
  <TotalTime>6110</TotalTime>
  <Words>1798</Words>
  <Application>Microsoft Office PowerPoint</Application>
  <PresentationFormat>On-screen Show (4:3)</PresentationFormat>
  <Paragraphs>454</Paragraphs>
  <Slides>29</Slides>
  <Notes>26</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Median</vt:lpstr>
      <vt:lpstr>Diagnoser.com:   Online learning &amp; assessment tools for Physics </vt:lpstr>
      <vt:lpstr>Agenda  </vt:lpstr>
      <vt:lpstr>Diagnostic assessment experience</vt:lpstr>
      <vt:lpstr> What is Diagnoser? </vt:lpstr>
      <vt:lpstr>Diagnoser Tools</vt:lpstr>
      <vt:lpstr>Brief Background</vt:lpstr>
      <vt:lpstr>Facet Clusters: the “backbone” of Diagnoser assessment and instruction </vt:lpstr>
      <vt:lpstr>Online tour of FAI unit</vt:lpstr>
      <vt:lpstr>Online tour of FAI unit</vt:lpstr>
      <vt:lpstr>Online tour of FAI unit</vt:lpstr>
      <vt:lpstr>Online tour of FAI unit</vt:lpstr>
      <vt:lpstr>Teacher Report (summary format) </vt:lpstr>
      <vt:lpstr>Teacher Report (individual response details) </vt:lpstr>
      <vt:lpstr>Online tour of FAI unit</vt:lpstr>
      <vt:lpstr>Common concerns/challenges of teachers engaging in formative assessment</vt:lpstr>
      <vt:lpstr>What makes Diagnoser different from other online assessment resources?</vt:lpstr>
      <vt:lpstr>Exploring Diagnoser Tools</vt:lpstr>
      <vt:lpstr>Evidence for APEX PD Program Improvement </vt:lpstr>
      <vt:lpstr>APEX teacher use of the QSet data </vt:lpstr>
      <vt:lpstr>Diagnoser data from one classroom (2014-15) </vt:lpstr>
      <vt:lpstr>APEX Teachers share their Diagnoser experiences </vt:lpstr>
      <vt:lpstr>Diagnoser &amp; Physics Education Research on learner understanding </vt:lpstr>
      <vt:lpstr>Diagnoser data from one classroom (2014-15) </vt:lpstr>
      <vt:lpstr>Closing Remarks</vt:lpstr>
      <vt:lpstr>Acknowledgements</vt:lpstr>
      <vt:lpstr>PowerPoint Presentation</vt:lpstr>
      <vt:lpstr>Suppose we had classroom assessment as part of a larger system of assessment?</vt:lpstr>
      <vt:lpstr>Reading and using the Teacher Report Data &amp; Results from Diagnoser Qsets</vt:lpstr>
      <vt:lpstr>Building on Learner Thinking (BOLT)</vt:lpstr>
    </vt:vector>
  </TitlesOfParts>
  <Company>Bellevue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Portfolios</dc:title>
  <dc:creator>Information Systems</dc:creator>
  <cp:lastModifiedBy>Holsenbeck, Elizabeth</cp:lastModifiedBy>
  <cp:revision>126</cp:revision>
  <cp:lastPrinted>2016-02-04T21:23:46Z</cp:lastPrinted>
  <dcterms:created xsi:type="dcterms:W3CDTF">2010-08-27T22:54:30Z</dcterms:created>
  <dcterms:modified xsi:type="dcterms:W3CDTF">2016-02-24T21:13:49Z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0x01010052125F5F2C16C94480B280E9D3747D26</vt:lpwstr>
  </property>
</Properties>
</file>